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sldIdLst>
    <p:sldId id="657" r:id="rId3"/>
    <p:sldId id="655" r:id="rId4"/>
    <p:sldId id="662" r:id="rId5"/>
    <p:sldId id="663" r:id="rId6"/>
    <p:sldId id="668" r:id="rId7"/>
    <p:sldId id="669" r:id="rId8"/>
    <p:sldId id="670" r:id="rId9"/>
    <p:sldId id="672" r:id="rId10"/>
    <p:sldId id="673" r:id="rId11"/>
    <p:sldId id="675" r:id="rId12"/>
    <p:sldId id="676" r:id="rId13"/>
    <p:sldId id="658" r:id="rId14"/>
    <p:sldId id="666" r:id="rId15"/>
    <p:sldId id="667" r:id="rId16"/>
    <p:sldId id="677" r:id="rId17"/>
    <p:sldId id="678" r:id="rId18"/>
    <p:sldId id="679" r:id="rId19"/>
    <p:sldId id="680" r:id="rId20"/>
    <p:sldId id="659" r:id="rId21"/>
    <p:sldId id="665" r:id="rId22"/>
    <p:sldId id="664" r:id="rId23"/>
    <p:sldId id="660" r:id="rId24"/>
    <p:sldId id="661" r:id="rId25"/>
    <p:sldId id="681" r:id="rId26"/>
    <p:sldId id="682" r:id="rId27"/>
    <p:sldId id="683" r:id="rId28"/>
    <p:sldId id="684" r:id="rId29"/>
    <p:sldId id="685" r:id="rId30"/>
    <p:sldId id="686" r:id="rId31"/>
    <p:sldId id="689" r:id="rId32"/>
    <p:sldId id="690" r:id="rId33"/>
    <p:sldId id="687" r:id="rId34"/>
    <p:sldId id="688" r:id="rId35"/>
    <p:sldId id="691" r:id="rId36"/>
    <p:sldId id="692" r:id="rId37"/>
    <p:sldId id="693" r:id="rId38"/>
    <p:sldId id="694" r:id="rId39"/>
    <p:sldId id="695" r:id="rId40"/>
    <p:sldId id="696" r:id="rId41"/>
    <p:sldId id="656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2128" autoAdjust="0"/>
  </p:normalViewPr>
  <p:slideViewPr>
    <p:cSldViewPr>
      <p:cViewPr>
        <p:scale>
          <a:sx n="100" d="100"/>
          <a:sy n="100" d="100"/>
        </p:scale>
        <p:origin x="-942" y="7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E6B067D-1753-4C07-BC73-A895D0C9B7AF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3C61DB5-39D7-4EDD-9362-3BC5B203A2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09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82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E10AC500-91D5-492F-A899-9E5F6C8FE4C9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Задача ведения реестра домов обеспечивает ввод в диалоговом режиме информации о характеристиках дома - заполнение реестровой карты дома. Основными характеристиками являются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03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03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основе введенной информации формируются и выводятся на печать различные отчеты -  реестровые карты, статистические справки,  списки.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75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основе введенной информации формируются и выводятся на печать различные отчеты -  реестровые карты, статистические справки,  списки.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75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Закрепление жилья может быть определено только для жилых помещений, предварительно внесенных в реестр жилья. Предусмотрена функция автоматического переноса сведений об организации закрепления в элемент Организация под жилым помещением. </a:t>
            </a:r>
          </a:p>
          <a:p>
            <a:r>
              <a:rPr lang="ru-RU" dirty="0" smtClean="0"/>
              <a:t>В подсистеме «Закрепление жилья» можно сформировать следующие отчетные документы:</a:t>
            </a:r>
          </a:p>
          <a:p>
            <a:r>
              <a:rPr lang="ru-RU" dirty="0" smtClean="0"/>
              <a:t>•	Закрепление комнат за организациями</a:t>
            </a:r>
          </a:p>
          <a:p>
            <a:r>
              <a:rPr lang="ru-RU" dirty="0" smtClean="0"/>
              <a:t>•	Список закрепленных комнат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75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75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Ветхое и аварийное жилье. Ввод информации фиксирует в реестровой карте дома: признак ветхости, признак аварийности,</a:t>
            </a:r>
          </a:p>
          <a:p>
            <a:r>
              <a:rPr lang="ru-RU" dirty="0" smtClean="0"/>
              <a:t> реквизиты решения межведомственной комиссии о признании  жилого  помещения  ветхим или аварийным.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84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Ветхое и аварийное жилье. Ввод информации фиксирует в реестровой карте дома: признак ветхости, признак аварийности,</a:t>
            </a:r>
          </a:p>
          <a:p>
            <a:r>
              <a:rPr lang="ru-RU" dirty="0" smtClean="0"/>
              <a:t> реквизиты решения межведомственной комиссии о признании  жилого  помещения  ветхим или аварийным.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84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Ветхое и аварийное жилье. Ввод информации фиксирует в реестровой карте дома: признак ветхости, признак аварийности,</a:t>
            </a:r>
          </a:p>
          <a:p>
            <a:r>
              <a:rPr lang="ru-RU" dirty="0" smtClean="0"/>
              <a:t> реквизиты решения межведомственной комиссии о признании  жилого  помещения  ветхим или аварийным.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84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84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договора в подсистеме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84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C61DB5-39D7-4EDD-9362-3BC5B203A2A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A38CA-19CF-4BBD-90F9-EE7E86D9120F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7C256-2A97-48D7-A25D-0BBA5D27A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73A36-ED24-4E6D-B729-FC58F85D714C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9FDFA-D965-41CC-ADC3-911E078ED7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49F3C-FBF6-491D-8500-D9EE10506340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C38DD-63D3-482E-A2C4-C9C8A822D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9CCF2-45A1-4F4A-96FC-674BD061D72B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A1538-C322-4EF2-B656-ADE0D1360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109D-0B95-4327-B0E9-55BF92527580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00366-7041-42B8-A880-FB70DCA3B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316F0-68D5-403F-85F0-D37F65B8512B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D1AEC-9875-45AE-B424-AC277EEAF7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5E2BF-38A8-4287-A8B3-6BB69D4279B2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57477-885B-4FB3-8BF1-B1D1C3569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52308-68E1-43B3-B88F-F703B37A267E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7B91E-5F9B-448E-AE86-3E83D7DE7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80B6D-45CD-495A-BC3E-8F6B816DA4A9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A130-1380-4338-8903-E38E9DBFE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31AD7-3367-4391-ABAF-49D2087D86BC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E64B0-7366-41CA-A6E6-B165F3448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FDD73-DA89-485C-8CD0-EB06CBED44AD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1C494-7F2F-475F-B778-6B87DC2F7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K:\TNC\Ростелеком\PPT Shablon\work\DIMA_ROS_PP-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0"/>
            <a:ext cx="43576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/>
          <p:nvPr userDrawn="1"/>
        </p:nvSpPr>
        <p:spPr>
          <a:xfrm>
            <a:off x="0" y="5373688"/>
            <a:ext cx="2627313" cy="148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068960"/>
            <a:ext cx="4608512" cy="1152128"/>
          </a:xfrm>
        </p:spPr>
        <p:txBody>
          <a:bodyPr>
            <a:normAutofit/>
          </a:bodyPr>
          <a:lstStyle>
            <a:lvl1pPr algn="l">
              <a:defRPr sz="3200" cap="all" baseline="0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4340696"/>
            <a:ext cx="4608512" cy="10325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8524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B0E4E-C958-42A3-8BBC-5DE8B077DE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7682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5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196A5-B372-49BD-8F3D-CC0F1AA6E1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9295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4DB2B-2B8B-472D-AC73-D650AF211F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749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5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DCBD1-093C-4746-A0C8-CE1E05844A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1023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5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6179C-D247-47DB-9AFC-B34DEA175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6780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 userDrawn="1"/>
        </p:nvSpPr>
        <p:spPr>
          <a:xfrm>
            <a:off x="2555875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" name="Овал 3"/>
          <p:cNvSpPr/>
          <p:nvPr userDrawn="1"/>
        </p:nvSpPr>
        <p:spPr>
          <a:xfrm>
            <a:off x="2916238" y="6237288"/>
            <a:ext cx="287337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3276600" y="6237288"/>
            <a:ext cx="287338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3635375" y="6237288"/>
            <a:ext cx="288925" cy="287337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7" name="Овал 6"/>
          <p:cNvSpPr/>
          <p:nvPr userDrawn="1"/>
        </p:nvSpPr>
        <p:spPr>
          <a:xfrm>
            <a:off x="3995738" y="6237288"/>
            <a:ext cx="288925" cy="2873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5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78762-D614-4149-9E12-E94F8A66AA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1547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520" y="130622"/>
            <a:ext cx="8075240" cy="850106"/>
          </a:xfrm>
        </p:spPr>
        <p:txBody>
          <a:bodyPr/>
          <a:lstStyle>
            <a:lvl1pPr>
              <a:defRPr sz="2400" b="1"/>
            </a:lvl1pPr>
          </a:lstStyle>
          <a:p>
            <a:endParaRPr lang="ru-RU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A15C7-D108-4853-8766-51FEBB9917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2466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TNC\Ростелеком\PPT Shablon\work\DIMA_ROS_PP-0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K:\TNC\Ростелеком\PPT Shablon\work\ROS-logo-diskr-color-goriz-RU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0"/>
            <a:ext cx="29591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8"/>
          <p:cNvCxnSpPr/>
          <p:nvPr userDrawn="1"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024" y="2204864"/>
            <a:ext cx="3883968" cy="1512169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024" y="3873029"/>
            <a:ext cx="1435696" cy="348059"/>
          </a:xfrm>
          <a:gradFill>
            <a:gsLst>
              <a:gs pos="0">
                <a:srgbClr val="F15A22"/>
              </a:gs>
              <a:gs pos="100000">
                <a:srgbClr val="F99D33"/>
              </a:gs>
            </a:gsLst>
            <a:lin ang="0" scaled="0"/>
          </a:gra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E73CD-52FF-4C27-95DB-5C7222CC9E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15211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789D8-33F4-4D3C-828A-88F41E5974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3987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85010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807524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92075" indent="-92075">
              <a:spcAft>
                <a:spcPts val="600"/>
              </a:spcAft>
              <a:defRPr sz="1300"/>
            </a:lvl1pPr>
            <a:lvl2pPr marL="360363" indent="-92075">
              <a:spcAft>
                <a:spcPts val="600"/>
              </a:spcAft>
              <a:buFont typeface="Arial" pitchFamily="34" charset="0"/>
              <a:buChar char="•"/>
              <a:defRPr sz="1200"/>
            </a:lvl2pPr>
            <a:lvl3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3pPr>
            <a:lvl4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4pPr>
            <a:lvl5pPr marL="628650" indent="-92075">
              <a:spcAft>
                <a:spcPts val="600"/>
              </a:spcAft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D7414-7C86-4050-99E1-B5CC975CD9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56726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1"/>
          <p:cNvSpPr/>
          <p:nvPr userDrawn="1"/>
        </p:nvSpPr>
        <p:spPr>
          <a:xfrm>
            <a:off x="3109913" y="0"/>
            <a:ext cx="6034087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>
              <a:defRPr/>
            </a:pPr>
            <a:endParaRPr lang="ru-RU" sz="2500" dirty="0">
              <a:solidFill>
                <a:prstClr val="white"/>
              </a:solidFill>
            </a:endParaRPr>
          </a:p>
        </p:txBody>
      </p:sp>
      <p:grpSp>
        <p:nvGrpSpPr>
          <p:cNvPr id="3" name="Группа 9"/>
          <p:cNvGrpSpPr>
            <a:grpSpLocks/>
          </p:cNvGrpSpPr>
          <p:nvPr userDrawn="1"/>
        </p:nvGrpSpPr>
        <p:grpSpPr bwMode="auto">
          <a:xfrm>
            <a:off x="568325" y="1484313"/>
            <a:ext cx="1987550" cy="3730625"/>
            <a:chOff x="416496" y="1459961"/>
            <a:chExt cx="2688662" cy="3697231"/>
          </a:xfrm>
        </p:grpSpPr>
        <p:pic>
          <p:nvPicPr>
            <p:cNvPr id="4" name="Picture 2" descr="C:\Users\eletkina\Documents\orel_Minsvyaz_outlines_grey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725" b="13252"/>
            <a:stretch>
              <a:fillRect/>
            </a:stretch>
          </p:blipFill>
          <p:spPr bwMode="auto">
            <a:xfrm>
              <a:off x="488504" y="2711596"/>
              <a:ext cx="2367720" cy="2445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 descr="C:\Users\eletkina\Documents\templ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90"/>
            <a:stretch>
              <a:fillRect/>
            </a:stretch>
          </p:blipFill>
          <p:spPr bwMode="auto">
            <a:xfrm>
              <a:off x="416496" y="1459961"/>
              <a:ext cx="2688662" cy="1084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3471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C911DA-73A0-4339-A85F-538D9DA971FE}" type="datetimeFigureOut">
              <a:rPr lang="en-US"/>
              <a:pPr>
                <a:defRPr/>
              </a:pPr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543A0C-86E4-4A23-952A-8279CF1FA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K:\TNC\Ростелеком\PPT Shablon\work\DIMA_ROS_PP-04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25" y="0"/>
            <a:ext cx="3497263" cy="6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241300" y="115888"/>
            <a:ext cx="807561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Основной заголовок</a:t>
            </a:r>
            <a:br>
              <a:rPr lang="ru-RU" altLang="ru-RU" smtClean="0"/>
            </a:br>
            <a:r>
              <a:rPr lang="ru-RU" altLang="ru-RU" smtClean="0"/>
              <a:t>Вторая строка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0825" y="1123950"/>
            <a:ext cx="8075613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50" y="6194425"/>
            <a:ext cx="720725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 b="1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877B4BCB-946E-44B9-BA84-6EBDC4052816}" type="slidenum">
              <a:rPr lang="ru-RU" altLang="ru-RU">
                <a:cs typeface="Arial" charset="0"/>
              </a:rPr>
              <a:pPr>
                <a:defRPr/>
              </a:pPr>
              <a:t>‹#›</a:t>
            </a:fld>
            <a:endParaRPr lang="ru-RU" altLang="ru-RU"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069975" y="6153150"/>
            <a:ext cx="0" cy="46672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9"/>
          <p:cNvSpPr txBox="1">
            <a:spLocks noChangeArrowheads="1"/>
          </p:cNvSpPr>
          <p:nvPr/>
        </p:nvSpPr>
        <p:spPr bwMode="auto">
          <a:xfrm>
            <a:off x="1309688" y="6237288"/>
            <a:ext cx="1728787" cy="27781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ru-RU" sz="18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www.rt.ru</a:t>
            </a:r>
            <a:endParaRPr lang="ru-RU" altLang="ru-RU" sz="18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056" name="Picture 5" descr="K:\TNC\Ростелеком\PPT Shablon\work\ROS-logo-color-horiz-RU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213" y="5721350"/>
            <a:ext cx="249078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39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6575" indent="-2682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725" indent="-184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2"/>
          <p:cNvSpPr>
            <a:spLocks noGrp="1"/>
          </p:cNvSpPr>
          <p:nvPr>
            <p:ph type="ctrTitle"/>
          </p:nvPr>
        </p:nvSpPr>
        <p:spPr>
          <a:xfrm>
            <a:off x="603250" y="1916113"/>
            <a:ext cx="5473700" cy="2160587"/>
          </a:xfrm>
        </p:spPr>
        <p:txBody>
          <a:bodyPr/>
          <a:lstStyle/>
          <a:p>
            <a:pPr eaLnBrk="1" hangingPunct="1"/>
            <a:r>
              <a:rPr lang="ru-RU" altLang="ru-RU" sz="3400" b="0" cap="none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/>
            </a:r>
            <a:br>
              <a:rPr lang="ru-RU" altLang="ru-RU" sz="3400" b="0" cap="none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ru-RU" altLang="ru-RU" sz="2800" b="0" cap="none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/>
            </a:r>
            <a:br>
              <a:rPr lang="ru-RU" altLang="ru-RU" sz="2800" b="0" cap="none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endParaRPr lang="ru-RU" altLang="ru-RU" sz="3100" cap="none" smtClean="0">
              <a:latin typeface="Calibri" pitchFamily="34" charset="0"/>
              <a:cs typeface="Arial" charset="0"/>
            </a:endParaRPr>
          </a:p>
        </p:txBody>
      </p:sp>
      <p:sp>
        <p:nvSpPr>
          <p:cNvPr id="28675" name="Объект 1"/>
          <p:cNvSpPr txBox="1">
            <a:spLocks/>
          </p:cNvSpPr>
          <p:nvPr/>
        </p:nvSpPr>
        <p:spPr bwMode="auto">
          <a:xfrm>
            <a:off x="900113" y="2708275"/>
            <a:ext cx="565150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10000"/>
              </a:lnSpc>
              <a:buFont typeface="Arial" charset="0"/>
              <a:buNone/>
            </a:pPr>
            <a:endParaRPr lang="ru-RU" altLang="ru-RU" sz="4000" smtClean="0">
              <a:solidFill>
                <a:srgbClr val="063A7B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900113" y="3424238"/>
            <a:ext cx="7127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АИС «Учет и распределение жилья»</a:t>
            </a:r>
          </a:p>
        </p:txBody>
      </p:sp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3132138" y="1876425"/>
            <a:ext cx="568801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500" b="1" dirty="0" smtClean="0">
                <a:solidFill>
                  <a:srgbClr val="3B62A3"/>
                </a:solidFill>
                <a:latin typeface="Times New Roman" pitchFamily="18" charset="0"/>
              </a:rPr>
              <a:t>35 лет </a:t>
            </a:r>
            <a:r>
              <a:rPr lang="ru-RU" altLang="ru-RU" sz="1500" b="1" dirty="0" smtClean="0">
                <a:solidFill>
                  <a:srgbClr val="3B62A3"/>
                </a:solidFill>
                <a:latin typeface="Times New Roman" pitchFamily="18" charset="0"/>
              </a:rPr>
              <a:t>на рынке информационных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382300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88640"/>
            <a:ext cx="5842992" cy="720080"/>
          </a:xfrm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/>
              <a:t>АИС «Учет и распределение жилья» в Реестре Российского ПО</a:t>
            </a:r>
            <a:endParaRPr lang="ru-RU" sz="2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АИС «Учет и распределение жилья» включена в Единый реестр российских программ для электронных вычислительных машин и баз данных </a:t>
            </a:r>
            <a:r>
              <a:rPr lang="ru-RU" sz="2000" b="1" dirty="0" err="1">
                <a:solidFill>
                  <a:schemeClr val="tx2"/>
                </a:solidFill>
                <a:latin typeface="Arial" pitchFamily="34" charset="0"/>
                <a:cs typeface="Arial" charset="0"/>
              </a:rPr>
              <a:t>Минкомсвязи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, созданный в соответствии со статьей 12.1 Федерального закона «Об информации, информационных технологиях и о защите информации».  14 марта 2017 г. зарегистрирована АИС «Учет и распределение жилья». Регистрационный номер 2942.</a:t>
            </a:r>
          </a:p>
        </p:txBody>
      </p:sp>
    </p:spTree>
    <p:extLst>
      <p:ext uri="{BB962C8B-B14F-4D97-AF65-F5344CB8AC3E}">
        <p14:creationId xmlns:p14="http://schemas.microsoft.com/office/powerpoint/2010/main" val="112775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/>
              <a:t>Требования к программному и техническому обеспечению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496944" cy="5256584"/>
          </a:xfrm>
        </p:spPr>
        <p:txBody>
          <a:bodyPr/>
          <a:lstStyle/>
          <a:p>
            <a:pPr marL="107315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Стандартная конфигурация технических средств включает в себя:</a:t>
            </a:r>
          </a:p>
          <a:p>
            <a:pPr lvl="0" algn="just">
              <a:buFont typeface="Wingdings"/>
              <a:buChar char=""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персональные электронные вычислительные машины (ПЭВМ), соответствующие приведенной ниже конфигурации и объединенные в локальную вычислительную сеть (количество ПЭВМ зависит от количества сотрудников)</a:t>
            </a:r>
          </a:p>
          <a:p>
            <a:pPr lvl="0" algn="just">
              <a:buFont typeface="Wingdings"/>
              <a:buChar char=""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сетевое оборудование</a:t>
            </a:r>
          </a:p>
          <a:p>
            <a:pPr marL="107315" indent="0" algn="just">
              <a:buNone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Для обеспечения устойчивой работы клиентских рабочих мест необходимы рабочие станции со следующими характеристиками</a:t>
            </a:r>
          </a:p>
          <a:p>
            <a:pPr lvl="0" algn="just">
              <a:buFont typeface="Wingdings"/>
              <a:buChar char=""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Процессор (Минимум 1.5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charset="0"/>
              </a:rPr>
              <a:t>Ггц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, р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екомендовано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2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charset="0"/>
              </a:rPr>
              <a:t>Ггц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);</a:t>
            </a:r>
          </a:p>
          <a:p>
            <a:pPr lvl="0" algn="just">
              <a:buFont typeface="Wingdings"/>
              <a:buChar char=""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RAM (Минимум 2 GB, 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рекомендовано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4 GB);</a:t>
            </a:r>
          </a:p>
          <a:p>
            <a:pPr algn="just">
              <a:buFont typeface="Wingdings"/>
              <a:buChar char=""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Минимальное требуемое свободное дисковое пространство (32-разрядный -1.5 GB, 64-разрядный -3 GB)</a:t>
            </a:r>
          </a:p>
          <a:p>
            <a:pPr marL="0" indent="0" algn="just">
              <a:buNone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АРМ пользователя должно функционировать под управлением:</a:t>
            </a:r>
          </a:p>
          <a:p>
            <a:pPr algn="just">
              <a:buFont typeface="Wingdings"/>
              <a:buChar char=""/>
              <a:defRPr/>
            </a:pPr>
            <a:r>
              <a:rPr lang="ru-RU" sz="1800" b="1" dirty="0" err="1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Microsoft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charset="0"/>
              </a:rPr>
              <a:t>Windows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7 x64 SP 1  и выше </a:t>
            </a:r>
          </a:p>
          <a:p>
            <a:pPr algn="just">
              <a:buFont typeface="Wingdings"/>
              <a:buChar char=""/>
              <a:defRPr/>
            </a:pP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Офисный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пакет: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charset="0"/>
              </a:rPr>
              <a:t>Microsoft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charset="0"/>
              </a:rPr>
              <a:t>Office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2007/2010 или альтернативный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charset="0"/>
              </a:rPr>
              <a:t>OpenOffice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3.0 c номером версии не ниже указанных</a:t>
            </a:r>
          </a:p>
          <a:p>
            <a:pPr marL="0" lvl="0" indent="0">
              <a:spcAft>
                <a:spcPts val="0"/>
              </a:spcAft>
              <a:buNone/>
            </a:pPr>
            <a:endParaRPr lang="ru-RU" sz="2000" dirty="0" smtClean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lvl="0" indent="0"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80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/>
              <a:t>Требования к программному и техническому обеспечению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184576"/>
          </a:xfrm>
        </p:spPr>
        <p:txBody>
          <a:bodyPr/>
          <a:lstStyle/>
          <a:p>
            <a:pPr marL="0" lvl="0" indent="0" algn="just">
              <a:buNone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Требования к серверу</a:t>
            </a:r>
          </a:p>
          <a:p>
            <a:pPr lvl="0" algn="just"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Процессор от 2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Ггц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и выше </a:t>
            </a:r>
          </a:p>
          <a:p>
            <a:pPr lvl="0" algn="just"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RAM 64 GB и более</a:t>
            </a:r>
          </a:p>
          <a:p>
            <a:pPr lvl="0" algn="just"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2 HDD SCSI по 32 GB и более (зависит от объема данных)</a:t>
            </a:r>
          </a:p>
          <a:p>
            <a:pPr lvl="0" algn="just"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Аппаратный RAID</a:t>
            </a:r>
          </a:p>
          <a:p>
            <a:pPr lvl="0" algn="just">
              <a:defRPr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LAN  (100/1000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Мбит</a:t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/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сек</a:t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Fast Ethernet)</a:t>
            </a:r>
            <a:endParaRPr lang="ru-RU" sz="1800" b="1" dirty="0">
              <a:solidFill>
                <a:schemeClr val="tx2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Источник бесперебойного питания</a:t>
            </a:r>
          </a:p>
          <a:p>
            <a:pPr marL="0" indent="0" algn="just">
              <a:buNone/>
              <a:defRPr/>
            </a:pP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Требования к программному обеспечению сервера зависит от объема базы данных. 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Возможны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следующие конфигурации:</a:t>
            </a:r>
          </a:p>
          <a:p>
            <a:pPr marL="0" indent="0" algn="just">
              <a:buNone/>
              <a:defRPr/>
            </a:pP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•Если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база данных не превышает 10 Гб, сервер является однопроцессорным с объемом оперативной памяти не более 1 Гб:</a:t>
            </a:r>
          </a:p>
          <a:p>
            <a:pPr lvl="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800" b="1" dirty="0" err="1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Windows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Server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2012 и 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выше;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MS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SQL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Server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2016 редакции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Express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(бесплатная версия, входит в поставку).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•Если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база данных более 10 Гб, многопроцессорный сервер или объем оперативной памяти больше 1 </a:t>
            </a:r>
            <a:r>
              <a:rPr lang="ru-RU" sz="1800" b="1" dirty="0" err="1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Гб:MS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SQL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Server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2016 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Standart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0113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 smtClean="0"/>
              <a:t>Назначение и функции системы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184576"/>
          </a:xfrm>
        </p:spPr>
        <p:txBody>
          <a:bodyPr/>
          <a:lstStyle/>
          <a:p>
            <a:pPr marL="0" lvl="0" indent="0" algn="just">
              <a:buNone/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АИС "Учет и распределение жилья" предназначена для выполнения технологических процессов в различных видах деятельности организаций по управлению объектами жилищного фонда в муниципальном образовании и является системой ведения учета сведений о жилом фонде муниципального образования, а также учета граждан, нуждающихся в улучшении жилищных условий: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технических паспортах жилых объектов;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документах на здание и жилые помещения;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договорах на жилое помещение;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технических характеристиках зданий;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об инвентарной стоимости зданий и жилых помещений;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физическом износе зданий;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форме управления и виде права на имущество зданий; </a:t>
            </a:r>
          </a:p>
          <a:p>
            <a:pPr marL="0" lvl="0" indent="0"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2021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 smtClean="0"/>
              <a:t>Назначение и функции системы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184576"/>
          </a:xfrm>
        </p:spPr>
        <p:txBody>
          <a:bodyPr/>
          <a:lstStyle/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ветхом и аварийном жилом фонде;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свободном жилищном фонде;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гражданах и их семьях, проживающих в жилых помещениях;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гражданах, нуждающихся в улучшении жилищных условий;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 жилищных программах, действующих на территории муниципального образования;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об очередях и гражданах, участвующих в жилищных программах муниципального образования;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Поиск информации, её систематизация по заданным параметрам; </a:t>
            </a:r>
          </a:p>
          <a:p>
            <a:pPr marL="228600" lvl="0" indent="-228600" algn="just"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Формирование отчетных статистических и аналитических форм</a:t>
            </a:r>
          </a:p>
          <a:p>
            <a:pPr marL="0" lvl="0" indent="0"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269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 smtClean="0"/>
              <a:t>Объекты автоматизации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184576"/>
          </a:xfrm>
        </p:spPr>
        <p:txBody>
          <a:bodyPr/>
          <a:lstStyle/>
          <a:p>
            <a:pPr marL="457200" lvl="1" indent="-457200" eaLnBrk="1" hangingPunct="1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 </a:t>
            </a:r>
            <a:r>
              <a:rPr lang="ru-RU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муниципальным имуществом</a:t>
            </a:r>
            <a:r>
              <a:rPr lang="ru-RU" sz="24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914400" lvl="2" indent="-457200" eaLnBrk="1" hangingPunct="1">
              <a:spcBef>
                <a:spcPts val="600"/>
              </a:spcBef>
              <a:buFont typeface="Courier New" pitchFamily="49" charset="0"/>
              <a:buChar char="o"/>
              <a:defRPr/>
            </a:pPr>
            <a:r>
              <a:rPr lang="ru-RU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жилищных программ;</a:t>
            </a:r>
          </a:p>
          <a:p>
            <a:pPr marL="914400" lvl="2" indent="-457200" eaLnBrk="1" hangingPunct="1">
              <a:spcBef>
                <a:spcPts val="600"/>
              </a:spcBef>
              <a:buFont typeface="Courier New" pitchFamily="49" charset="0"/>
              <a:buChar char="o"/>
              <a:defRPr/>
            </a:pPr>
            <a:r>
              <a:rPr lang="ru-RU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договорной отдел;</a:t>
            </a:r>
          </a:p>
          <a:p>
            <a:pPr marL="914400" lvl="2" indent="-457200" eaLnBrk="1" hangingPunct="1">
              <a:spcBef>
                <a:spcPts val="600"/>
              </a:spcBef>
              <a:buFont typeface="Courier New" pitchFamily="49" charset="0"/>
              <a:buChar char="o"/>
              <a:defRPr/>
            </a:pPr>
            <a:r>
              <a:rPr lang="ru-RU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по работе с общежитиями;</a:t>
            </a:r>
          </a:p>
          <a:p>
            <a:pPr marL="914400" lvl="2" indent="-457200" eaLnBrk="1" hangingPunct="1">
              <a:spcBef>
                <a:spcPts val="600"/>
              </a:spcBef>
              <a:buFont typeface="Courier New" pitchFamily="49" charset="0"/>
              <a:buChar char="o"/>
              <a:defRPr/>
            </a:pPr>
            <a:r>
              <a:rPr lang="ru-RU" sz="18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служба по учету ветхого и аварийного жилья</a:t>
            </a:r>
          </a:p>
          <a:p>
            <a:pPr marL="457200" lvl="0" indent="-457200" eaLnBrk="1" hangingPunct="1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</a:t>
            </a:r>
            <a:r>
              <a:rPr lang="ru-RU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жилищной и </a:t>
            </a:r>
            <a:r>
              <a:rPr lang="ru-RU" sz="2000" b="1" dirty="0" err="1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паспортно</a:t>
            </a:r>
            <a:r>
              <a:rPr lang="ru-RU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учетной работе</a:t>
            </a:r>
          </a:p>
          <a:p>
            <a:pPr marL="457200" lvl="0" indent="-457200" eaLnBrk="1" hangingPunct="1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технической инвентаризации</a:t>
            </a:r>
          </a:p>
          <a:p>
            <a:pPr marL="457200" lvl="0" indent="-457200" eaLnBrk="1" hangingPunct="1">
              <a:spcBef>
                <a:spcPts val="600"/>
              </a:spcBef>
              <a:buFont typeface="Arial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службы управления жилищным фондом</a:t>
            </a:r>
          </a:p>
          <a:p>
            <a:pPr marL="0" lvl="0" indent="0"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463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/>
              <a:t>Подсистема «Реестр жилья»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184576"/>
          </a:xfrm>
        </p:spPr>
        <p:txBody>
          <a:bodyPr/>
          <a:lstStyle/>
          <a:p>
            <a:pPr lvl="0" algn="just">
              <a:buNone/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Подсистема «Реестр жилья» предназначена для учета основных объектов муниципального жилого фонда – домов, квартир, комнат. </a:t>
            </a:r>
          </a:p>
          <a:p>
            <a:pPr lvl="0" algn="just">
              <a:buNone/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          Подсистема включает в себя следующие функциональные задачи: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реестра домов;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реестра жилых помещений;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Ведение сведений по обследованию жилых помещений;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Управление объектами жилфонда;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Информационно-справочное обслуживание.</a:t>
            </a:r>
            <a:endParaRPr lang="ru-RU" sz="2000" b="1" dirty="0">
              <a:solidFill>
                <a:srgbClr val="1F497D"/>
              </a:solidFill>
            </a:endParaRPr>
          </a:p>
          <a:p>
            <a:pPr marL="0" lvl="0" indent="0"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4727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/>
              <a:t>Подсистема «Реестр жилья»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076948"/>
            <a:ext cx="7660427" cy="5232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31" y="1700808"/>
            <a:ext cx="250733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231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/>
              <a:t>Подсистема «Реестр жилья»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63" y="1268760"/>
            <a:ext cx="7807536" cy="485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2530"/>
            <a:ext cx="5832648" cy="255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99" y="2564904"/>
            <a:ext cx="2853748" cy="1254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041" y="2060848"/>
            <a:ext cx="285435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900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/>
          <a:lstStyle/>
          <a:p>
            <a:r>
              <a:rPr lang="ru-RU" sz="2800" b="1" dirty="0"/>
              <a:t>Подсистема «Реестр жилья»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412776"/>
            <a:ext cx="6477456" cy="505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954" y="2295730"/>
            <a:ext cx="4577214" cy="343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000" y="1412775"/>
            <a:ext cx="2019488" cy="505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5930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Обследование жилых помещений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  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При проведении периодических обходов квартир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уполномоченными сотрудниками возникает необходимость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внесения сведений об изменениях характеристик жилых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помещений, установленных в результате обследования. 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      В реестре  заполняются следующие сведения:</a:t>
            </a:r>
          </a:p>
          <a:p>
            <a:pPr lvl="0" algn="just"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Адрес жилого помещения; </a:t>
            </a:r>
          </a:p>
          <a:p>
            <a:pPr lvl="0" algn="just"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Дата обследования;</a:t>
            </a:r>
          </a:p>
          <a:p>
            <a:pPr lvl="0" algn="just"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Цель и результат обследования;</a:t>
            </a:r>
          </a:p>
          <a:p>
            <a:pPr lvl="0" algn="just"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Техническое состояние и благоустройство жилого помещения.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 По результатам обследования возможность формирования 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акта обследования с выводом на печать.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18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634082"/>
          </a:xfrm>
        </p:spPr>
        <p:txBody>
          <a:bodyPr/>
          <a:lstStyle/>
          <a:p>
            <a:r>
              <a:rPr lang="ru-RU" sz="2800" b="1" dirty="0" smtClean="0"/>
              <a:t>Подсистема «Управление </a:t>
            </a:r>
            <a:r>
              <a:rPr lang="ru-RU" sz="2800" b="1" dirty="0"/>
              <a:t>объектами </a:t>
            </a:r>
            <a:r>
              <a:rPr lang="ru-RU" sz="2800" b="1" dirty="0" smtClean="0"/>
              <a:t>жилфонда»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В подсистеме «Управление объектами жилфонда» регистрируется привязка объектов жилого фонда к управляющей организации.</a:t>
            </a:r>
          </a:p>
          <a:p>
            <a:pPr marL="0" indent="0" algn="just">
              <a:buNone/>
              <a:defRPr/>
            </a:pPr>
            <a:endParaRPr lang="ru-RU" sz="2000" b="1" dirty="0">
              <a:solidFill>
                <a:schemeClr val="tx2"/>
              </a:solidFill>
              <a:latin typeface="Arial" pitchFamily="34" charset="0"/>
              <a:cs typeface="Arial" charset="0"/>
            </a:endParaRP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В подсистеме  заполняются следующие сведения: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• Форма управления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• Наименование управляющей организации;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• Дата начала и дата окончания управления;</a:t>
            </a:r>
          </a:p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• Адреса объектов управления, с указанием количества квартир, количества этажей, общей площади многоквартирного дома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77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«Управление </a:t>
            </a:r>
            <a:r>
              <a:rPr lang="ru-RU" sz="2800" b="1" dirty="0"/>
              <a:t>объектами </a:t>
            </a:r>
            <a:r>
              <a:rPr lang="ru-RU" sz="2800" b="1" dirty="0" smtClean="0"/>
              <a:t>жилфонда»</a:t>
            </a:r>
            <a:endParaRPr lang="ru-RU" sz="28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0" y="1196752"/>
            <a:ext cx="808918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09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Отчетные документы</a:t>
            </a:r>
            <a:endParaRPr lang="ru-RU" sz="28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7"/>
            <a:ext cx="6336704" cy="4826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80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«Общежитие»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eaLnBrk="1" hangingPunct="1">
              <a:buNone/>
            </a:pP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Подсистема «Общежитие» предназначена для учета основных жилых помещений – домов, квартир, комнат. </a:t>
            </a:r>
          </a:p>
          <a:p>
            <a:pPr lvl="0" algn="just" eaLnBrk="1" hangingPunct="1">
              <a:buNone/>
            </a:pP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		Функциональные возможности системы:</a:t>
            </a:r>
          </a:p>
          <a:p>
            <a:pPr lvl="0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Ведение реестра закреплений жилых помещений за организациями</a:t>
            </a:r>
          </a:p>
          <a:p>
            <a:pPr lvl="0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Ведение реестра обращений о предоставлении жилого помещения</a:t>
            </a:r>
          </a:p>
          <a:p>
            <a:pPr lvl="0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Ведение реестра договоров </a:t>
            </a:r>
            <a:r>
              <a:rPr lang="ru-RU" sz="2000" b="1" dirty="0" smtClean="0">
                <a:solidFill>
                  <a:srgbClr val="1F497D"/>
                </a:solidFill>
                <a:latin typeface="Arial" charset="0"/>
                <a:cs typeface="Arial" charset="0"/>
              </a:rPr>
              <a:t>о </a:t>
            </a: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предоставлении жилого помещения</a:t>
            </a:r>
          </a:p>
          <a:p>
            <a:pPr lvl="0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Учет граждан, проживающих в жилых помещениях</a:t>
            </a:r>
          </a:p>
          <a:p>
            <a:pPr lvl="0"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1F497D"/>
                </a:solidFill>
                <a:latin typeface="Arial" charset="0"/>
                <a:cs typeface="Arial" charset="0"/>
              </a:rPr>
              <a:t>Информационно-справочное обслуживание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05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Закрепление жилого помещения за организацией</a:t>
            </a:r>
            <a:endParaRPr lang="ru-RU" sz="28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1"/>
            <a:ext cx="7848872" cy="294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167661"/>
            <a:ext cx="7848872" cy="2394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ru-RU" sz="1600" b="1" dirty="0">
                <a:solidFill>
                  <a:srgbClr val="1F497D"/>
                </a:solidFill>
                <a:latin typeface="Arial" charset="0"/>
                <a:cs typeface="Arial" charset="0"/>
              </a:rPr>
              <a:t>Закрепление жилья может быть определено только для </a:t>
            </a:r>
            <a:r>
              <a:rPr lang="ru-RU" sz="1600" b="1" dirty="0" smtClean="0">
                <a:solidFill>
                  <a:srgbClr val="1F497D"/>
                </a:solidFill>
                <a:latin typeface="Arial" charset="0"/>
                <a:cs typeface="Arial" charset="0"/>
              </a:rPr>
              <a:t>жилых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1600" b="1" dirty="0" smtClean="0">
                <a:solidFill>
                  <a:srgbClr val="1F497D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>
                <a:solidFill>
                  <a:srgbClr val="1F497D"/>
                </a:solidFill>
                <a:latin typeface="Arial" charset="0"/>
                <a:cs typeface="Arial" charset="0"/>
              </a:rPr>
              <a:t>помещений, предварительно внесенных в реестр жилья. </a:t>
            </a:r>
            <a:r>
              <a:rPr lang="ru-RU" sz="1600" b="1" dirty="0" smtClean="0">
                <a:solidFill>
                  <a:srgbClr val="1F497D"/>
                </a:solidFill>
                <a:latin typeface="Arial" charset="0"/>
                <a:cs typeface="Arial" charset="0"/>
              </a:rPr>
              <a:t>Предусмотрена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1600" b="1" dirty="0" smtClean="0">
                <a:solidFill>
                  <a:srgbClr val="1F497D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>
                <a:solidFill>
                  <a:srgbClr val="1F497D"/>
                </a:solidFill>
                <a:latin typeface="Arial" charset="0"/>
                <a:cs typeface="Arial" charset="0"/>
              </a:rPr>
              <a:t>функция автоматического переноса сведений об </a:t>
            </a:r>
            <a:r>
              <a:rPr lang="ru-RU" sz="1600" b="1" dirty="0" smtClean="0">
                <a:solidFill>
                  <a:srgbClr val="1F497D"/>
                </a:solidFill>
                <a:latin typeface="Arial" charset="0"/>
                <a:cs typeface="Arial" charset="0"/>
              </a:rPr>
              <a:t>организации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1600" b="1" dirty="0" smtClean="0">
                <a:solidFill>
                  <a:srgbClr val="1F497D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>
                <a:solidFill>
                  <a:srgbClr val="1F497D"/>
                </a:solidFill>
                <a:latin typeface="Arial" charset="0"/>
                <a:cs typeface="Arial" charset="0"/>
              </a:rPr>
              <a:t>закрепления в элемент Организация под жилым помещением.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1600" b="1" dirty="0">
                <a:solidFill>
                  <a:srgbClr val="1F497D"/>
                </a:solidFill>
                <a:latin typeface="Arial" charset="0"/>
                <a:cs typeface="Arial" charset="0"/>
              </a:rPr>
              <a:t>В подсистеме «Закрепление жилья» можно сформировать следующие отчетные документы: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1600" b="1" dirty="0">
                <a:solidFill>
                  <a:srgbClr val="1F497D"/>
                </a:solidFill>
                <a:latin typeface="Arial" charset="0"/>
                <a:cs typeface="Arial" charset="0"/>
              </a:rPr>
              <a:t>•	Закрепление комнат за организациями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b="1" dirty="0">
                <a:solidFill>
                  <a:srgbClr val="1F497D"/>
                </a:solidFill>
                <a:latin typeface="Arial" charset="0"/>
                <a:cs typeface="Arial" charset="0"/>
              </a:rPr>
              <a:t>•	</a:t>
            </a:r>
            <a:r>
              <a:rPr lang="ru-RU" sz="1600" b="1" dirty="0">
                <a:solidFill>
                  <a:srgbClr val="1F497D"/>
                </a:solidFill>
                <a:latin typeface="Arial" charset="0"/>
                <a:cs typeface="Arial" charset="0"/>
              </a:rPr>
              <a:t>Список закрепленных комнат</a:t>
            </a:r>
          </a:p>
        </p:txBody>
      </p:sp>
    </p:spTree>
    <p:extLst>
      <p:ext uri="{BB962C8B-B14F-4D97-AF65-F5344CB8AC3E}">
        <p14:creationId xmlns:p14="http://schemas.microsoft.com/office/powerpoint/2010/main" val="419690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Закрепление жилого помещения за организацией</a:t>
            </a:r>
            <a:endParaRPr lang="ru-RU" sz="2800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29" y="1196752"/>
            <a:ext cx="8446927" cy="518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12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634082"/>
          </a:xfrm>
        </p:spPr>
        <p:txBody>
          <a:bodyPr/>
          <a:lstStyle/>
          <a:p>
            <a:r>
              <a:rPr lang="ru-RU" sz="2800" b="1" dirty="0">
                <a:latin typeface="+mn-lt"/>
                <a:cs typeface="Arial" panose="020B0604020202020204" pitchFamily="34" charset="0"/>
              </a:rPr>
              <a:t>Подсистема  </a:t>
            </a:r>
            <a:r>
              <a:rPr lang="ru-RU" sz="2800" b="1" dirty="0" smtClean="0">
                <a:latin typeface="+mn-lt"/>
                <a:cs typeface="Arial" panose="020B0604020202020204" pitchFamily="34" charset="0"/>
              </a:rPr>
              <a:t>«Лицевые счета»</a:t>
            </a:r>
            <a:endParaRPr lang="ru-RU" sz="28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В Реестре лицевых счетов отображаются следующие сведения: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Номер лицевого счета;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ФИО нанимателя;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Предмет договора (адрес жилого помещения);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Тип договора;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Основание проживания  в жилом помещении (договор, ордер или регистрация);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Плата за наем жилых помещений;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Претензии по задолженностям по оплате жилых помещений;</a:t>
            </a:r>
          </a:p>
          <a:p>
            <a:pPr lvl="0" algn="just">
              <a:buFont typeface="Wingdings" panose="05000000000000000000" pitchFamily="2" charset="2"/>
              <a:buChar char="§"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Исковые заявления по задолженностям по оплате жилых помещений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53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634082"/>
          </a:xfrm>
        </p:spPr>
        <p:txBody>
          <a:bodyPr/>
          <a:lstStyle/>
          <a:p>
            <a:r>
              <a:rPr lang="ru-RU" sz="2800" b="1" dirty="0">
                <a:latin typeface="+mn-lt"/>
                <a:cs typeface="Arial" panose="020B0604020202020204" pitchFamily="34" charset="0"/>
              </a:rPr>
              <a:t>Подсистема  </a:t>
            </a:r>
            <a:r>
              <a:rPr lang="ru-RU" sz="2800" b="1" dirty="0" smtClean="0">
                <a:latin typeface="+mn-lt"/>
                <a:cs typeface="Arial" panose="020B0604020202020204" pitchFamily="34" charset="0"/>
              </a:rPr>
              <a:t>«Лицевые счета»</a:t>
            </a:r>
            <a:endParaRPr lang="ru-RU" sz="28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15" y="1412776"/>
            <a:ext cx="873547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25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634082"/>
          </a:xfrm>
        </p:spPr>
        <p:txBody>
          <a:bodyPr/>
          <a:lstStyle/>
          <a:p>
            <a:r>
              <a:rPr lang="ru-RU" sz="2800" b="1" dirty="0">
                <a:latin typeface="+mn-lt"/>
                <a:cs typeface="Arial" panose="020B0604020202020204" pitchFamily="34" charset="0"/>
              </a:rPr>
              <a:t>Подсистема  </a:t>
            </a:r>
            <a:r>
              <a:rPr lang="ru-RU" sz="2800" b="1" dirty="0" smtClean="0">
                <a:latin typeface="+mn-lt"/>
                <a:cs typeface="Arial" panose="020B0604020202020204" pitchFamily="34" charset="0"/>
              </a:rPr>
              <a:t>«Лицевые счета»</a:t>
            </a:r>
            <a:endParaRPr lang="ru-RU" sz="28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chemeClr val="tx2"/>
                </a:solidFill>
                <a:latin typeface="Arial" charset="0"/>
                <a:cs typeface="Arial" charset="0"/>
              </a:rPr>
              <a:t>В Реестре лицевых счетов реализован переход из выбранного лицевого счета в детальную информацию по лицевому счету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92" y="2727324"/>
            <a:ext cx="8418921" cy="192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69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«Реестр свободного жилья»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     Реестр 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свободного жилья используется для ввода сведений по учету имеющего в муниципальном образовании социального жилья, которое может быть предоставлено нуждающимся в улучшении жилищных гражданам, проживающим на территории муниципального образования.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  <a:cs typeface="Arial" charset="0"/>
            </a:endParaRPr>
          </a:p>
          <a:p>
            <a:pPr marL="0" indent="0" algn="just">
              <a:buNone/>
              <a:defRPr/>
            </a:pPr>
            <a:endParaRPr lang="ru-RU" sz="2000" b="1" dirty="0">
              <a:solidFill>
                <a:schemeClr val="tx2"/>
              </a:solidFill>
              <a:latin typeface="Arial" pitchFamily="34" charset="0"/>
              <a:cs typeface="Arial" charset="0"/>
            </a:endParaRPr>
          </a:p>
          <a:p>
            <a:pPr marL="0" indent="0" algn="just">
              <a:buNone/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charset="0"/>
              </a:rPr>
              <a:t>      Поля 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charset="0"/>
              </a:rPr>
              <a:t>экранной формы ввода данных в реестр - Общая площадь, Жилая площадь Количество комнат, Цели использования автоматически заполняются данными из технического паспорта на выбранное жилое помещение. Поле «Статус занятости»  заполняется автоматически в зависимости от наличия и статуса договора на жилое помещение.</a:t>
            </a:r>
          </a:p>
        </p:txBody>
      </p:sp>
    </p:spTree>
    <p:extLst>
      <p:ext uri="{BB962C8B-B14F-4D97-AF65-F5344CB8AC3E}">
        <p14:creationId xmlns:p14="http://schemas.microsoft.com/office/powerpoint/2010/main" val="37560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«Реестр свободного жилья»</a:t>
            </a:r>
            <a:endParaRPr lang="ru-RU" sz="28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22" y="1196752"/>
            <a:ext cx="6958080" cy="529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62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Поиск информации по реестру домов</a:t>
            </a:r>
            <a:endParaRPr lang="ru-RU" sz="2800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50" y="1600200"/>
            <a:ext cx="78021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03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Поиск информации по реестру жилых помещений</a:t>
            </a:r>
            <a:endParaRPr lang="ru-RU" sz="2800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268760"/>
            <a:ext cx="8404634" cy="507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5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«Ветхое и аварийное жилье»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2000" dirty="0" smtClean="0"/>
              <a:t>  </a:t>
            </a:r>
            <a:r>
              <a:rPr lang="ru-RU" sz="2000" b="1" dirty="0">
                <a:solidFill>
                  <a:schemeClr val="tx2"/>
                </a:solidFill>
                <a:latin typeface="Arial" pitchFamily="34" charset="0"/>
              </a:rPr>
              <a:t>Пользователи подсистемы имеют возможность ввести в реестр имущества сведения о зданиях находящихся в ветхом и аварийном состоянии, о гражданах, фактически проживающих и зарегистрированных по выбранным адресам. В режиме  добавления документа на жилое помещение осуществляется ввод распоряжений и иных документов о признании жилого помещения ветхим или аварийным.   </a:t>
            </a:r>
            <a:endParaRPr lang="ru-RU" sz="2000" b="1" dirty="0" smtClean="0">
              <a:solidFill>
                <a:schemeClr val="tx2"/>
              </a:solidFill>
              <a:latin typeface="Arial" pitchFamily="34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endParaRPr lang="ru-RU" sz="2000" b="1" dirty="0">
              <a:solidFill>
                <a:schemeClr val="tx2"/>
              </a:solidFill>
              <a:latin typeface="Arial" pitchFamily="34" charset="0"/>
            </a:endParaRPr>
          </a:p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2000" b="1" dirty="0">
                <a:solidFill>
                  <a:schemeClr val="tx2"/>
                </a:solidFill>
                <a:latin typeface="Arial" pitchFamily="34" charset="0"/>
              </a:rPr>
              <a:t>    Ввод информации фиксирует в реестровой карте дома признак ветхости, аварийности,  а также реквизитов решения межведомственной комиссии о признании  жилого  помещения  ветхим или аварийным.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37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«Ветхое и аварийное жилье»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2000" dirty="0" smtClean="0"/>
              <a:t>  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32014"/>
            <a:ext cx="7920880" cy="4721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60988"/>
            <a:ext cx="3816424" cy="251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4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«Ветхое и аварийное жилье»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2000" dirty="0" smtClean="0"/>
              <a:t>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412776"/>
            <a:ext cx="5166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2000" b="1" dirty="0">
                <a:solidFill>
                  <a:srgbClr val="1F497D"/>
                </a:solidFill>
              </a:rPr>
              <a:t>Отчеты, формируемые в подсистеме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812886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</a:rPr>
              <a:t>Реестр ветхого и аварийного жилья </a:t>
            </a:r>
          </a:p>
          <a:p>
            <a:pPr marL="361950" lvl="0" indent="-3619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</a:rPr>
              <a:t>Список граждан, проживающих в ВАЖ, подлежащих переселению</a:t>
            </a:r>
          </a:p>
          <a:p>
            <a:pPr marL="361950" lvl="0" indent="-3619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</a:rPr>
              <a:t>Сведения о малопригодном и ветхом жилье</a:t>
            </a:r>
          </a:p>
          <a:p>
            <a:pPr marL="361950" lvl="0" indent="-3619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</a:rPr>
              <a:t>Перечень жилых помещений, планируемых к расселению</a:t>
            </a:r>
          </a:p>
          <a:p>
            <a:pPr marL="361950" lvl="0" indent="-3619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</a:rPr>
              <a:t>Информации о демонтаже и ликвидации жилых помещений</a:t>
            </a:r>
          </a:p>
          <a:p>
            <a:pPr marL="361950" lvl="0" indent="-3619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1F497D"/>
                </a:solidFill>
              </a:rPr>
              <a:t>Информация о ветхом и малопригодном количестве жилья и проживающих в нем граждан:</a:t>
            </a:r>
          </a:p>
          <a:p>
            <a:pPr lvl="0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1F497D"/>
                </a:solidFill>
              </a:rPr>
              <a:t>	- по </a:t>
            </a:r>
            <a:r>
              <a:rPr lang="ru-RU" sz="2000" b="1" dirty="0" smtClean="0">
                <a:solidFill>
                  <a:srgbClr val="1F497D"/>
                </a:solidFill>
              </a:rPr>
              <a:t>разделам, </a:t>
            </a:r>
            <a:r>
              <a:rPr lang="ru-RU" sz="2000" b="1" dirty="0">
                <a:solidFill>
                  <a:srgbClr val="1F497D"/>
                </a:solidFill>
              </a:rPr>
              <a:t>	- по типам зданий</a:t>
            </a:r>
          </a:p>
        </p:txBody>
      </p:sp>
    </p:spTree>
    <p:extLst>
      <p:ext uri="{BB962C8B-B14F-4D97-AF65-F5344CB8AC3E}">
        <p14:creationId xmlns:p14="http://schemas.microsoft.com/office/powerpoint/2010/main" val="38029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«Ветхое и аварийное жилье»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2000" dirty="0" smtClean="0"/>
              <a:t>  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96752"/>
            <a:ext cx="2952328" cy="37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21" y="1772816"/>
            <a:ext cx="8523645" cy="2826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27" y="3933056"/>
            <a:ext cx="8107297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40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«Договоры»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2000" dirty="0" smtClean="0"/>
              <a:t>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85" y="1069732"/>
            <a:ext cx="8225710" cy="511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069731"/>
            <a:ext cx="4320480" cy="514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426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634082"/>
          </a:xfrm>
        </p:spPr>
        <p:txBody>
          <a:bodyPr/>
          <a:lstStyle/>
          <a:p>
            <a:r>
              <a:rPr lang="ru-RU" sz="2800" b="1" dirty="0" smtClean="0"/>
              <a:t>Подсистема «Договоры»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2000" dirty="0" smtClean="0"/>
              <a:t> 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9" y="1223066"/>
            <a:ext cx="8335649" cy="501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468" y="1772816"/>
            <a:ext cx="3516940" cy="4663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858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5760640" cy="936104"/>
          </a:xfrm>
        </p:spPr>
        <p:txBody>
          <a:bodyPr/>
          <a:lstStyle/>
          <a:p>
            <a:r>
              <a:rPr lang="ru-RU" sz="2800" b="1" dirty="0" smtClean="0"/>
              <a:t>Подсистема «Предоставление жилья»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Подсистема  «Предоставление жилья» предназначена для ведения реестра граждан, нуждающихся в улучшении жилищных условий.</a:t>
            </a:r>
          </a:p>
          <a:p>
            <a:pPr marL="0" lvl="0" indent="0" algn="just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 Подсистема решает следующие задачи:</a:t>
            </a:r>
          </a:p>
          <a:p>
            <a:pPr marL="804863" lvl="0" indent="-261938" eaLnBrk="1" hangingPunct="1">
              <a:lnSpc>
                <a:spcPct val="150000"/>
              </a:lnSpc>
              <a:spcBef>
                <a:spcPct val="0"/>
              </a:spcBef>
              <a:tabLst>
                <a:tab pos="806450" algn="l"/>
                <a:tab pos="808038" algn="l"/>
              </a:tabLst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 Ведение реестра нуждающихся в улучшении жилищных условий;</a:t>
            </a:r>
          </a:p>
          <a:p>
            <a:pPr marL="804863" lvl="0" indent="-261938" eaLnBrk="1" hangingPunct="1">
              <a:lnSpc>
                <a:spcPct val="200000"/>
              </a:lnSpc>
              <a:spcBef>
                <a:spcPct val="0"/>
              </a:spcBef>
              <a:tabLst>
                <a:tab pos="806450" algn="l"/>
                <a:tab pos="808038" algn="l"/>
              </a:tabLst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 Информационно-справочное обслуживание.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30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5760640" cy="936104"/>
          </a:xfrm>
        </p:spPr>
        <p:txBody>
          <a:bodyPr/>
          <a:lstStyle/>
          <a:p>
            <a:r>
              <a:rPr lang="ru-RU" sz="2800" b="1" dirty="0" smtClean="0"/>
              <a:t>Подсистема «Предоставление жилья»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marL="0" lvl="0" indent="0" algn="just" eaLnBrk="1" hangingPunct="1">
              <a:spcBef>
                <a:spcPct val="0"/>
              </a:spcBef>
              <a:buNone/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Задача ведения реестра нуждающихся в улучшении жилищных условий  обеспечивает выполнение следующих функций:</a:t>
            </a:r>
          </a:p>
          <a:p>
            <a:pPr marL="0" lvl="0" indent="0" algn="just" eaLnBrk="1" hangingPunct="1">
              <a:spcBef>
                <a:spcPct val="0"/>
              </a:spcBef>
              <a:buNone/>
              <a:defRPr/>
            </a:pPr>
            <a:endParaRPr lang="ru-RU" sz="2000" b="1" dirty="0">
              <a:solidFill>
                <a:srgbClr val="1F497D"/>
              </a:solidFill>
              <a:latin typeface="Arial" pitchFamily="34" charset="0"/>
              <a:cs typeface="Arial" charset="0"/>
            </a:endParaRPr>
          </a:p>
          <a:p>
            <a:pPr marL="265113" lvl="0" indent="-265113" algn="just" eaLnBrk="1" hangingPunct="1">
              <a:spcBef>
                <a:spcPct val="0"/>
              </a:spcBef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регистрация в базе данных очередей на предоставление жилого помещения, включая сведения о программе, датах формирования, окончания, закрытия очереди, о бюджетах, из которых финансируется очередь;</a:t>
            </a:r>
          </a:p>
          <a:p>
            <a:pPr marL="265113" lvl="0" indent="-265113" algn="just" eaLnBrk="1" hangingPunct="1">
              <a:spcBef>
                <a:spcPct val="0"/>
              </a:spcBef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регистрация в базе данных факта постановки на учет граждан (семей), нуждающихся в улучшении жилищных условий, с указанием даты постановки, льготной категории, очередности;</a:t>
            </a:r>
          </a:p>
          <a:p>
            <a:pPr marL="265113" lvl="0" indent="-265113" algn="just">
              <a:spcBef>
                <a:spcPct val="0"/>
              </a:spcBef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регистрация в базе нормативно-правовых актов о принятии на учет и снятии с учета на предоставление жилого помещения. </a:t>
            </a:r>
          </a:p>
          <a:p>
            <a:pPr marL="265113" lvl="0" indent="-265113" algn="just">
              <a:spcBef>
                <a:spcPct val="0"/>
              </a:spcBef>
              <a:defRPr/>
            </a:pP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регистрация в базе данных факта </a:t>
            </a:r>
            <a:r>
              <a:rPr lang="ru-RU" sz="2000" b="1" dirty="0" smtClean="0">
                <a:solidFill>
                  <a:srgbClr val="1F497D"/>
                </a:solidFill>
                <a:latin typeface="Arial" pitchFamily="34" charset="0"/>
                <a:cs typeface="Arial" charset="0"/>
              </a:rPr>
              <a:t> </a:t>
            </a:r>
            <a:r>
              <a:rPr lang="ru-RU" sz="2000" b="1" dirty="0">
                <a:solidFill>
                  <a:srgbClr val="1F497D"/>
                </a:solidFill>
                <a:latin typeface="Arial" pitchFamily="34" charset="0"/>
                <a:cs typeface="Arial" charset="0"/>
              </a:rPr>
              <a:t>получения нового жилья и убытия из очереди получателей жилья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1297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5760640" cy="936104"/>
          </a:xfrm>
        </p:spPr>
        <p:txBody>
          <a:bodyPr/>
          <a:lstStyle/>
          <a:p>
            <a:r>
              <a:rPr lang="ru-RU" sz="2800" b="1" dirty="0" smtClean="0"/>
              <a:t>Подсистема «Предоставление жилья» Реестр обращений</a:t>
            </a:r>
            <a:endParaRPr lang="ru-RU" sz="2800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6" y="1268760"/>
            <a:ext cx="9020938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850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44624"/>
            <a:ext cx="5976664" cy="1008112"/>
          </a:xfrm>
        </p:spPr>
        <p:txBody>
          <a:bodyPr/>
          <a:lstStyle/>
          <a:p>
            <a:r>
              <a:rPr lang="ru-RU" sz="2800" b="1" dirty="0" smtClean="0"/>
              <a:t>Подсистема </a:t>
            </a:r>
            <a:br>
              <a:rPr lang="ru-RU" sz="2800" b="1" dirty="0" smtClean="0"/>
            </a:br>
            <a:r>
              <a:rPr lang="ru-RU" sz="2800" b="1" dirty="0" smtClean="0"/>
              <a:t>«Предоставление жилья»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Основная информация   и решение по обращению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62086"/>
            <a:ext cx="8967747" cy="323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179280"/>
            <a:ext cx="8967746" cy="220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1461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76664" cy="778098"/>
          </a:xfrm>
        </p:spPr>
        <p:txBody>
          <a:bodyPr/>
          <a:lstStyle/>
          <a:p>
            <a:r>
              <a:rPr lang="ru-RU" sz="2800" b="1" dirty="0" smtClean="0"/>
              <a:t>Подсистема «Предоставление жилья»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о членах семьи и адресе их регистрации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87241"/>
            <a:ext cx="8784976" cy="2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4005064"/>
            <a:ext cx="877856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851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188640"/>
            <a:ext cx="5976664" cy="864096"/>
          </a:xfrm>
        </p:spPr>
        <p:txBody>
          <a:bodyPr/>
          <a:lstStyle/>
          <a:p>
            <a:r>
              <a:rPr lang="ru-RU" sz="2800" b="1" dirty="0" smtClean="0"/>
              <a:t>Подсистема «Предоставление жилья»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о постановке семьи  на учет для предоставления жилого помещения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95" y="1809404"/>
            <a:ext cx="8424061" cy="4966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852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76664" cy="778098"/>
          </a:xfrm>
        </p:spPr>
        <p:txBody>
          <a:bodyPr/>
          <a:lstStyle/>
          <a:p>
            <a:r>
              <a:rPr lang="ru-RU" sz="2800" b="1" dirty="0" smtClean="0"/>
              <a:t>Информационно-справочное обслуживание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Поиск в реестре списков на предоставление жилого помещения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20" y="1621005"/>
            <a:ext cx="7970627" cy="493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6537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116632"/>
            <a:ext cx="5976664" cy="936104"/>
          </a:xfrm>
        </p:spPr>
        <p:txBody>
          <a:bodyPr/>
          <a:lstStyle/>
          <a:p>
            <a:r>
              <a:rPr lang="ru-RU" sz="2800" b="1" dirty="0" smtClean="0"/>
              <a:t>Внедрение </a:t>
            </a:r>
            <a:br>
              <a:rPr lang="ru-RU" sz="2800" b="1" dirty="0" smtClean="0"/>
            </a:br>
            <a:r>
              <a:rPr lang="ru-RU" sz="2800" b="1" dirty="0" smtClean="0"/>
              <a:t>АИС «Учет и распределение жилья»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457200" lvl="1" indent="361950"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zh-CN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Адаптация</a:t>
            </a:r>
            <a:r>
              <a:rPr lang="ru-RU" altLang="zh-CN" sz="2000" b="1" dirty="0">
                <a:solidFill>
                  <a:srgbClr val="1F497D"/>
                </a:solidFill>
                <a:cs typeface="Times New Roman" pitchFamily="18" charset="0"/>
              </a:rPr>
              <a:t> АИС к региональным и муниципальным особенностям</a:t>
            </a:r>
          </a:p>
          <a:p>
            <a:pPr marL="457200" lvl="1" indent="361950"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zh-CN" sz="2000" b="1" dirty="0">
                <a:solidFill>
                  <a:srgbClr val="1F497D"/>
                </a:solidFill>
                <a:cs typeface="Times New Roman" pitchFamily="18" charset="0"/>
              </a:rPr>
              <a:t>Формирование адресного пространства</a:t>
            </a:r>
          </a:p>
          <a:p>
            <a:pPr marL="457200" lvl="1" indent="361950"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zh-CN" sz="2000" b="1" dirty="0">
                <a:solidFill>
                  <a:srgbClr val="1F497D"/>
                </a:solidFill>
                <a:cs typeface="Times New Roman" pitchFamily="18" charset="0"/>
              </a:rPr>
              <a:t>Конвертация данных из наследуемых систем – при необходимости</a:t>
            </a:r>
          </a:p>
          <a:p>
            <a:pPr marL="457200" lvl="1" indent="361950"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zh-CN" sz="2000" b="1" dirty="0">
                <a:solidFill>
                  <a:srgbClr val="1F497D"/>
                </a:solidFill>
                <a:cs typeface="Times New Roman" pitchFamily="18" charset="0"/>
              </a:rPr>
              <a:t>Обучение пользователей</a:t>
            </a:r>
          </a:p>
          <a:p>
            <a:pPr marL="457200" lvl="1" indent="361950"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zh-CN" sz="2000" b="1" dirty="0">
                <a:solidFill>
                  <a:srgbClr val="1F497D"/>
                </a:solidFill>
                <a:cs typeface="Times New Roman" pitchFamily="18" charset="0"/>
              </a:rPr>
              <a:t>Инсталляция и настройка системы</a:t>
            </a:r>
          </a:p>
          <a:p>
            <a:pPr marL="457200" lvl="1" indent="361950"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zh-CN" sz="2000" b="1" dirty="0">
                <a:solidFill>
                  <a:srgbClr val="1F497D"/>
                </a:solidFill>
                <a:cs typeface="Times New Roman" pitchFamily="18" charset="0"/>
              </a:rPr>
              <a:t>Консультации в режиме «Горячая линия»</a:t>
            </a:r>
          </a:p>
          <a:p>
            <a:pPr marL="457200" lvl="1" indent="361950" algn="just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zh-CN" sz="2000" b="1" dirty="0">
                <a:solidFill>
                  <a:srgbClr val="1F497D"/>
                </a:solidFill>
                <a:cs typeface="Times New Roman" pitchFamily="18" charset="0"/>
              </a:rPr>
              <a:t>Оказание методической поддержки</a:t>
            </a:r>
            <a:endParaRPr lang="ru-RU" sz="2000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16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4"/>
          <p:cNvSpPr txBox="1">
            <a:spLocks noChangeArrowheads="1"/>
          </p:cNvSpPr>
          <p:nvPr/>
        </p:nvSpPr>
        <p:spPr bwMode="auto">
          <a:xfrm>
            <a:off x="5219700" y="5532438"/>
            <a:ext cx="28813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smtClean="0">
                <a:solidFill>
                  <a:srgbClr val="2E4F7C"/>
                </a:solidFill>
                <a:latin typeface="Times New Roman" pitchFamily="18" charset="0"/>
              </a:rPr>
              <a:t>Тел.</a:t>
            </a:r>
            <a:r>
              <a:rPr lang="en-US" altLang="ru-RU" b="1" smtClean="0">
                <a:solidFill>
                  <a:srgbClr val="2E4F7C"/>
                </a:solidFill>
                <a:latin typeface="Times New Roman" pitchFamily="18" charset="0"/>
              </a:rPr>
              <a:t>/</a:t>
            </a:r>
            <a:r>
              <a:rPr lang="ru-RU" altLang="ru-RU" b="1" smtClean="0">
                <a:solidFill>
                  <a:srgbClr val="2E4F7C"/>
                </a:solidFill>
                <a:latin typeface="Times New Roman" pitchFamily="18" charset="0"/>
              </a:rPr>
              <a:t>Факс: 8 (495) 419-11-06</a:t>
            </a:r>
            <a:endParaRPr lang="en-US" altLang="ru-RU" b="1" smtClean="0">
              <a:solidFill>
                <a:srgbClr val="2E4F7C"/>
              </a:solidFill>
              <a:latin typeface="Times New Roman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ru-RU" b="1" smtClean="0">
                <a:solidFill>
                  <a:srgbClr val="2E4F7C"/>
                </a:solidFill>
                <a:latin typeface="Times New Roman" pitchFamily="18" charset="0"/>
              </a:rPr>
              <a:t>E-mail: insoft@insoft.ru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b="1" smtClean="0">
              <a:solidFill>
                <a:srgbClr val="2E4F7C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2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АИСУ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ROS">
      <a:dk1>
        <a:sysClr val="windowText" lastClr="000000"/>
      </a:dk1>
      <a:lt1>
        <a:sysClr val="window" lastClr="FFFFFF"/>
      </a:lt1>
      <a:dk2>
        <a:srgbClr val="00AAE7"/>
      </a:dk2>
      <a:lt2>
        <a:srgbClr val="EEECE1"/>
      </a:lt2>
      <a:accent1>
        <a:srgbClr val="063A7B"/>
      </a:accent1>
      <a:accent2>
        <a:srgbClr val="F04E23"/>
      </a:accent2>
      <a:accent3>
        <a:srgbClr val="FDBC5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14421</TotalTime>
  <Words>1646</Words>
  <Application>Microsoft Office PowerPoint</Application>
  <PresentationFormat>Экран (4:3)</PresentationFormat>
  <Paragraphs>210</Paragraphs>
  <Slides>40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Office Theme</vt:lpstr>
      <vt:lpstr>1_Office Theme</vt:lpstr>
      <vt:lpstr>  </vt:lpstr>
      <vt:lpstr>АИС «Учет и распределение жилья» в Реестре Российского ПО</vt:lpstr>
      <vt:lpstr>Требования к программному и техническому обеспечению</vt:lpstr>
      <vt:lpstr>Требования к программному и техническому обеспечению</vt:lpstr>
      <vt:lpstr>Назначение и функции системы</vt:lpstr>
      <vt:lpstr>Назначение и функции системы</vt:lpstr>
      <vt:lpstr>Объекты автоматизации</vt:lpstr>
      <vt:lpstr>Подсистема «Реестр жилья»</vt:lpstr>
      <vt:lpstr>Подсистема «Реестр жилья»</vt:lpstr>
      <vt:lpstr>Подсистема «Реестр жилья»</vt:lpstr>
      <vt:lpstr>Подсистема «Реестр жилья»</vt:lpstr>
      <vt:lpstr>Обследование жилых помещений</vt:lpstr>
      <vt:lpstr>Подсистема «Управление объектами жилфонда»</vt:lpstr>
      <vt:lpstr>Подсистема «Управление объектами жилфонда»</vt:lpstr>
      <vt:lpstr>Отчетные документы</vt:lpstr>
      <vt:lpstr>Подсистема «Общежитие»</vt:lpstr>
      <vt:lpstr>Закрепление жилого помещения за организацией</vt:lpstr>
      <vt:lpstr>Закрепление жилого помещения за организацией</vt:lpstr>
      <vt:lpstr>Подсистема  «Лицевые счета»</vt:lpstr>
      <vt:lpstr>Подсистема  «Лицевые счета»</vt:lpstr>
      <vt:lpstr>Подсистема  «Лицевые счета»</vt:lpstr>
      <vt:lpstr>Подсистема «Реестр свободного жилья»</vt:lpstr>
      <vt:lpstr>Подсистема «Реестр свободного жилья»</vt:lpstr>
      <vt:lpstr>Поиск информации по реестру домов</vt:lpstr>
      <vt:lpstr>Поиск информации по реестру жилых помещений</vt:lpstr>
      <vt:lpstr>Подсистема «Ветхое и аварийное жилье»</vt:lpstr>
      <vt:lpstr>Подсистема «Ветхое и аварийное жилье»</vt:lpstr>
      <vt:lpstr>Подсистема «Ветхое и аварийное жилье»</vt:lpstr>
      <vt:lpstr>Подсистема «Ветхое и аварийное жилье»</vt:lpstr>
      <vt:lpstr>Подсистема «Договоры»</vt:lpstr>
      <vt:lpstr>Подсистема «Договоры»</vt:lpstr>
      <vt:lpstr>Подсистема «Предоставление жилья»</vt:lpstr>
      <vt:lpstr>Подсистема «Предоставление жилья»</vt:lpstr>
      <vt:lpstr>Подсистема «Предоставление жилья» Реестр обращений</vt:lpstr>
      <vt:lpstr>Подсистема  «Предоставление жилья»</vt:lpstr>
      <vt:lpstr>Подсистема «Предоставление жилья»</vt:lpstr>
      <vt:lpstr>Подсистема «Предоставление жилья»</vt:lpstr>
      <vt:lpstr>Информационно-справочное обслуживание</vt:lpstr>
      <vt:lpstr>Внедрение  АИС «Учет и распределение жилья»</vt:lpstr>
      <vt:lpstr>Презентация PowerPoint</vt:lpstr>
    </vt:vector>
  </TitlesOfParts>
  <Company>insoft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ИСУ</dc:title>
  <dc:creator>agureev</dc:creator>
  <cp:lastModifiedBy>Коняхина Людмила Евгеньевна</cp:lastModifiedBy>
  <cp:revision>971</cp:revision>
  <dcterms:created xsi:type="dcterms:W3CDTF">2008-08-25T12:41:48Z</dcterms:created>
  <dcterms:modified xsi:type="dcterms:W3CDTF">2026-04-01T08:46:50Z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_x0410__x0432__x0442__x043e__x0440_">
    <vt:lpwstr>Матыкин Михаил Сергеевич</vt:lpwstr>
  </property>
  <property fmtid="{D5CDD505-2E9C-101B-9397-08002B2CF9AE}" pid="3" name="ContentType">
    <vt:lpwstr>Document</vt:lpwstr>
  </property>
  <property fmtid="{D5CDD505-2E9C-101B-9397-08002B2CF9AE}" pid="4" name="Дата д-та">
    <vt:lpwstr>1999-11-30T03:00:00Z</vt:lpwstr>
  </property>
  <property fmtid="{D5CDD505-2E9C-101B-9397-08002B2CF9AE}" pid="5" name="EmailTo">
    <vt:lpwstr/>
  </property>
  <property fmtid="{D5CDD505-2E9C-101B-9397-08002B2CF9AE}" pid="6" name="Статус док-та">
    <vt:lpwstr/>
  </property>
  <property fmtid="{D5CDD505-2E9C-101B-9397-08002B2CF9AE}" pid="7" name="EmailSender">
    <vt:lpwstr/>
  </property>
  <property fmtid="{D5CDD505-2E9C-101B-9397-08002B2CF9AE}" pid="8" name="EmailFrom">
    <vt:lpwstr/>
  </property>
  <property fmtid="{D5CDD505-2E9C-101B-9397-08002B2CF9AE}" pid="9" name="Назначение док-та">
    <vt:lpwstr/>
  </property>
  <property fmtid="{D5CDD505-2E9C-101B-9397-08002B2CF9AE}" pid="10" name="Организации">
    <vt:lpwstr/>
  </property>
  <property fmtid="{D5CDD505-2E9C-101B-9397-08002B2CF9AE}" pid="11" name="EmailSubject">
    <vt:lpwstr/>
  </property>
  <property fmtid="{D5CDD505-2E9C-101B-9397-08002B2CF9AE}" pid="12" name="Описание">
    <vt:lpwstr/>
  </property>
  <property fmtid="{D5CDD505-2E9C-101B-9397-08002B2CF9AE}" pid="13" name="Автор">
    <vt:lpwstr/>
  </property>
  <property fmtid="{D5CDD505-2E9C-101B-9397-08002B2CF9AE}" pid="14" name="Виды документов">
    <vt:lpwstr/>
  </property>
  <property fmtid="{D5CDD505-2E9C-101B-9397-08002B2CF9AE}" pid="15" name="Софт">
    <vt:lpwstr/>
  </property>
  <property fmtid="{D5CDD505-2E9C-101B-9397-08002B2CF9AE}" pid="16" name="Регионы">
    <vt:lpwstr/>
  </property>
  <property fmtid="{D5CDD505-2E9C-101B-9397-08002B2CF9AE}" pid="17" name="EmailCc">
    <vt:lpwstr/>
  </property>
</Properties>
</file>