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handoutMasterIdLst>
    <p:handoutMasterId r:id="rId70"/>
  </p:handoutMasterIdLst>
  <p:sldIdLst>
    <p:sldId id="256" r:id="rId2"/>
    <p:sldId id="257" r:id="rId3"/>
    <p:sldId id="307" r:id="rId4"/>
    <p:sldId id="308" r:id="rId5"/>
    <p:sldId id="309" r:id="rId6"/>
    <p:sldId id="373" r:id="rId7"/>
    <p:sldId id="311" r:id="rId8"/>
    <p:sldId id="312" r:id="rId9"/>
    <p:sldId id="313" r:id="rId10"/>
    <p:sldId id="314" r:id="rId11"/>
    <p:sldId id="315" r:id="rId12"/>
    <p:sldId id="322" r:id="rId13"/>
    <p:sldId id="374" r:id="rId14"/>
    <p:sldId id="375" r:id="rId15"/>
    <p:sldId id="376" r:id="rId16"/>
    <p:sldId id="346" r:id="rId17"/>
    <p:sldId id="377" r:id="rId18"/>
    <p:sldId id="316" r:id="rId19"/>
    <p:sldId id="317" r:id="rId20"/>
    <p:sldId id="318" r:id="rId21"/>
    <p:sldId id="319" r:id="rId22"/>
    <p:sldId id="320" r:id="rId23"/>
    <p:sldId id="321" r:id="rId24"/>
    <p:sldId id="349" r:id="rId25"/>
    <p:sldId id="323" r:id="rId26"/>
    <p:sldId id="350" r:id="rId27"/>
    <p:sldId id="325" r:id="rId28"/>
    <p:sldId id="326" r:id="rId29"/>
    <p:sldId id="327" r:id="rId30"/>
    <p:sldId id="328" r:id="rId31"/>
    <p:sldId id="353" r:id="rId32"/>
    <p:sldId id="352" r:id="rId33"/>
    <p:sldId id="329" r:id="rId34"/>
    <p:sldId id="357" r:id="rId35"/>
    <p:sldId id="330" r:id="rId36"/>
    <p:sldId id="358" r:id="rId37"/>
    <p:sldId id="359" r:id="rId38"/>
    <p:sldId id="331" r:id="rId39"/>
    <p:sldId id="332" r:id="rId40"/>
    <p:sldId id="378" r:id="rId41"/>
    <p:sldId id="361" r:id="rId42"/>
    <p:sldId id="333" r:id="rId43"/>
    <p:sldId id="362" r:id="rId44"/>
    <p:sldId id="363" r:id="rId45"/>
    <p:sldId id="372" r:id="rId46"/>
    <p:sldId id="334" r:id="rId47"/>
    <p:sldId id="335" r:id="rId48"/>
    <p:sldId id="336" r:id="rId49"/>
    <p:sldId id="337" r:id="rId50"/>
    <p:sldId id="364" r:id="rId51"/>
    <p:sldId id="338" r:id="rId52"/>
    <p:sldId id="339" r:id="rId53"/>
    <p:sldId id="340" r:id="rId54"/>
    <p:sldId id="366" r:id="rId55"/>
    <p:sldId id="365" r:id="rId56"/>
    <p:sldId id="379" r:id="rId57"/>
    <p:sldId id="380" r:id="rId58"/>
    <p:sldId id="367" r:id="rId59"/>
    <p:sldId id="369" r:id="rId60"/>
    <p:sldId id="368" r:id="rId61"/>
    <p:sldId id="343" r:id="rId62"/>
    <p:sldId id="370" r:id="rId63"/>
    <p:sldId id="381" r:id="rId64"/>
    <p:sldId id="382" r:id="rId65"/>
    <p:sldId id="344" r:id="rId66"/>
    <p:sldId id="371" r:id="rId67"/>
    <p:sldId id="306" r:id="rId6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0779" autoAdjust="0"/>
  </p:normalViewPr>
  <p:slideViewPr>
    <p:cSldViewPr>
      <p:cViewPr>
        <p:scale>
          <a:sx n="84" d="100"/>
          <a:sy n="84" d="100"/>
        </p:scale>
        <p:origin x="-744" y="-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2052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B500E13D-7706-4942-AB27-7E2B41642348}" type="datetimeFigureOut">
              <a:rPr lang="ru-RU"/>
              <a:pPr>
                <a:defRPr/>
              </a:pPr>
              <a:t>19.10.2017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C7288E30-7398-462F-BEAE-CC35641E03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5163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3C29B75-74F8-474E-A123-D36275599314}" type="datetimeFigureOut">
              <a:rPr lang="en-US"/>
              <a:pPr>
                <a:defRPr/>
              </a:pPr>
              <a:t>10/19/2017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1243AED-871E-4BCC-8C37-BFCBBC5749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0558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67D004-9369-4E8C-95F2-7426169D9E0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0EC0D0-0AF8-4CD1-80D4-4E8D704C719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AAF128-60E5-4FDA-956A-2A124476B5E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C8AD8A-2D54-4E22-8B97-68E6284ED56D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CC8C18-59C2-4D14-8831-04BAF819FA4B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mtClean="0"/>
              <a:t>Функция ведения Реестра выданных справок: настройка признака автоматического включения  справки в Реестр,  автоматическая  регистрация   выдачи справки с учетом  стоимости, печать Реестра за выбранный период.</a:t>
            </a:r>
          </a:p>
          <a:p>
            <a:r>
              <a:rPr lang="ru-RU" smtClean="0"/>
              <a:t>В версии 1.17.04 добавлена возможность выбора всех отчетов одновременно либо всех отчетов одной  категории при формировании списка отчетов в реестре выданных справок</a:t>
            </a:r>
          </a:p>
          <a:p>
            <a:r>
              <a:rPr lang="ru-RU" smtClean="0"/>
              <a:t>Добавлена возможность выбора всех отчетов одновременно либо всех отчетов выбранной категории при удалении из  списка отчетов в реестре выданных справок</a:t>
            </a:r>
          </a:p>
          <a:p>
            <a:pPr eaLnBrk="1" hangingPunct="1"/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CADF4A-29A1-4050-A7DF-A2B3909778BD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mtClean="0"/>
              <a:t>Подсистема  «Делопроизводство» предназначена для выполнения следующих функций:</a:t>
            </a:r>
          </a:p>
          <a:p>
            <a:pPr eaLnBrk="1" hangingPunct="1"/>
            <a:r>
              <a:rPr lang="ru-RU" smtClean="0"/>
              <a:t>Регистрация входящих документов </a:t>
            </a:r>
          </a:p>
          <a:p>
            <a:pPr eaLnBrk="1" hangingPunct="1"/>
            <a:r>
              <a:rPr lang="ru-RU" smtClean="0"/>
              <a:t>Ведение журнала входящих  документов,</a:t>
            </a:r>
          </a:p>
          <a:p>
            <a:pPr eaLnBrk="1" hangingPunct="1"/>
            <a:r>
              <a:rPr lang="ru-RU" smtClean="0"/>
              <a:t>Регистрация срока исполнения</a:t>
            </a:r>
          </a:p>
          <a:p>
            <a:pPr eaLnBrk="1" hangingPunct="1"/>
            <a:r>
              <a:rPr lang="ru-RU" smtClean="0"/>
              <a:t>Регистрация исходящей документов в журнале</a:t>
            </a:r>
          </a:p>
          <a:p>
            <a:pPr eaLnBrk="1" hangingPunct="1"/>
            <a:r>
              <a:rPr lang="ru-RU" smtClean="0"/>
              <a:t>Ведение журнала исходящих документов</a:t>
            </a:r>
          </a:p>
          <a:p>
            <a:pPr eaLnBrk="1" hangingPunct="1"/>
            <a:r>
              <a:rPr lang="ru-RU" smtClean="0"/>
              <a:t>Регистрация заявлений граждан</a:t>
            </a:r>
          </a:p>
          <a:p>
            <a:pPr eaLnBrk="1" hangingPunct="1"/>
            <a:r>
              <a:rPr lang="ru-RU" smtClean="0"/>
              <a:t>Ведение журнала регистрации заявлений граждан</a:t>
            </a:r>
          </a:p>
          <a:p>
            <a:pPr eaLnBrk="1" hangingPunct="1"/>
            <a:r>
              <a:rPr lang="ru-RU" smtClean="0"/>
              <a:t>Формирования Списка отчетов для регистрации в Реестре выданных справок</a:t>
            </a:r>
          </a:p>
          <a:p>
            <a:pPr eaLnBrk="1" hangingPunct="1"/>
            <a:r>
              <a:rPr lang="ru-RU" smtClean="0"/>
              <a:t>Ведение Реестра выданных справок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41D4A6-9B0F-4200-B066-60DB365CD62E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mtClean="0"/>
              <a:t>Подсистема  «Делопроизводство» предназначена для выполнения следующих функций:</a:t>
            </a:r>
          </a:p>
          <a:p>
            <a:pPr eaLnBrk="1" hangingPunct="1"/>
            <a:r>
              <a:rPr lang="ru-RU" smtClean="0"/>
              <a:t>Регистрация входящих документов </a:t>
            </a:r>
          </a:p>
          <a:p>
            <a:pPr eaLnBrk="1" hangingPunct="1"/>
            <a:r>
              <a:rPr lang="ru-RU" smtClean="0"/>
              <a:t>Ведение журнала входящих  документов,</a:t>
            </a:r>
          </a:p>
          <a:p>
            <a:pPr eaLnBrk="1" hangingPunct="1"/>
            <a:r>
              <a:rPr lang="ru-RU" smtClean="0"/>
              <a:t>Регистрация срока исполнения</a:t>
            </a:r>
          </a:p>
          <a:p>
            <a:pPr eaLnBrk="1" hangingPunct="1"/>
            <a:r>
              <a:rPr lang="ru-RU" smtClean="0"/>
              <a:t>Регистрация исходящей документов в журнале</a:t>
            </a:r>
          </a:p>
          <a:p>
            <a:pPr eaLnBrk="1" hangingPunct="1"/>
            <a:r>
              <a:rPr lang="ru-RU" smtClean="0"/>
              <a:t>Ведение журнала исходящих документов</a:t>
            </a:r>
          </a:p>
          <a:p>
            <a:pPr eaLnBrk="1" hangingPunct="1"/>
            <a:r>
              <a:rPr lang="ru-RU" smtClean="0"/>
              <a:t>Регистрация заявлений граждан</a:t>
            </a:r>
          </a:p>
          <a:p>
            <a:pPr eaLnBrk="1" hangingPunct="1"/>
            <a:r>
              <a:rPr lang="ru-RU" smtClean="0"/>
              <a:t>Ведение журнала регистрации заявлений граждан</a:t>
            </a:r>
          </a:p>
          <a:p>
            <a:pPr eaLnBrk="1" hangingPunct="1"/>
            <a:r>
              <a:rPr lang="ru-RU" smtClean="0"/>
              <a:t>Формирования Списка отчетов для регистрации в Реестре выданных справок</a:t>
            </a:r>
          </a:p>
          <a:p>
            <a:pPr eaLnBrk="1" hangingPunct="1"/>
            <a:r>
              <a:rPr lang="ru-RU" smtClean="0"/>
              <a:t>Ведение Реестра выданных справок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F62B268-6B19-4E45-9825-A9A5ED29DE66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mtClean="0"/>
              <a:t>Подсистема  «Делопроизводство» предназначена для выполнения следующих функций:</a:t>
            </a:r>
          </a:p>
          <a:p>
            <a:pPr eaLnBrk="1" hangingPunct="1"/>
            <a:r>
              <a:rPr lang="ru-RU" smtClean="0"/>
              <a:t>Регистрация входящих документов </a:t>
            </a:r>
          </a:p>
          <a:p>
            <a:pPr eaLnBrk="1" hangingPunct="1"/>
            <a:r>
              <a:rPr lang="ru-RU" smtClean="0"/>
              <a:t>Ведение журнала входящих  документов,</a:t>
            </a:r>
          </a:p>
          <a:p>
            <a:pPr eaLnBrk="1" hangingPunct="1"/>
            <a:r>
              <a:rPr lang="ru-RU" smtClean="0"/>
              <a:t>Регистрация срока исполнения</a:t>
            </a:r>
          </a:p>
          <a:p>
            <a:pPr eaLnBrk="1" hangingPunct="1"/>
            <a:r>
              <a:rPr lang="ru-RU" smtClean="0"/>
              <a:t>Регистрация исходящей документов в журнале</a:t>
            </a:r>
          </a:p>
          <a:p>
            <a:pPr eaLnBrk="1" hangingPunct="1"/>
            <a:r>
              <a:rPr lang="ru-RU" smtClean="0"/>
              <a:t>Ведение журнала исходящих документов</a:t>
            </a:r>
          </a:p>
          <a:p>
            <a:pPr eaLnBrk="1" hangingPunct="1"/>
            <a:r>
              <a:rPr lang="ru-RU" smtClean="0"/>
              <a:t>Регистрация заявлений граждан</a:t>
            </a:r>
          </a:p>
          <a:p>
            <a:pPr eaLnBrk="1" hangingPunct="1"/>
            <a:r>
              <a:rPr lang="ru-RU" smtClean="0"/>
              <a:t>Ведение журнала регистрации заявлений граждан</a:t>
            </a:r>
          </a:p>
          <a:p>
            <a:pPr eaLnBrk="1" hangingPunct="1"/>
            <a:r>
              <a:rPr lang="ru-RU" smtClean="0"/>
              <a:t>Формирования Списка отчетов для регистрации в Реестре выданных справок</a:t>
            </a:r>
          </a:p>
          <a:p>
            <a:pPr eaLnBrk="1" hangingPunct="1"/>
            <a:r>
              <a:rPr lang="ru-RU" smtClean="0"/>
              <a:t>Ведение Реестра выданных справок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1C575C-A7F8-4B22-9125-028F06DC9CD8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defRPr/>
            </a:pPr>
            <a:r>
              <a:rPr lang="ru-RU" dirty="0" smtClean="0"/>
              <a:t>Задача «Учет муниципальных кадров » предназначена для:</a:t>
            </a:r>
          </a:p>
          <a:p>
            <a:pPr eaLnBrk="1" hangingPunct="1">
              <a:defRPr/>
            </a:pPr>
            <a:r>
              <a:rPr lang="ru-RU" dirty="0" smtClean="0"/>
              <a:t>хранения  в БД сведений о муниципальных кадрах, занимающих в сельской администрации муниципальные должности.</a:t>
            </a:r>
          </a:p>
          <a:p>
            <a:pPr eaLnBrk="1" hangingPunct="1">
              <a:defRPr/>
            </a:pPr>
            <a:r>
              <a:rPr lang="ru-RU" dirty="0" smtClean="0"/>
              <a:t>•Регистрация  данных о  муниципальных кадрах: ввод, редактирование, удаление, поиск,  регистрация прекращения работы на муниципальной должности.</a:t>
            </a:r>
          </a:p>
          <a:p>
            <a:pPr eaLnBrk="1" hangingPunct="1">
              <a:defRPr/>
            </a:pPr>
            <a:r>
              <a:rPr lang="ru-RU" dirty="0" smtClean="0"/>
              <a:t>•Формирование и печать:</a:t>
            </a:r>
          </a:p>
          <a:p>
            <a:pPr eaLnBrk="1" hangingPunct="1">
              <a:defRPr/>
            </a:pPr>
            <a:r>
              <a:rPr lang="ru-RU" dirty="0" err="1" smtClean="0"/>
              <a:t>oУнифицированной</a:t>
            </a:r>
            <a:r>
              <a:rPr lang="ru-RU" dirty="0" smtClean="0"/>
              <a:t> формы № 3 Список  муниципальных служащих,  замещающих должности категории «Б» и «В» </a:t>
            </a:r>
            <a:r>
              <a:rPr lang="ru-RU" dirty="0" err="1" smtClean="0"/>
              <a:t>в</a:t>
            </a:r>
            <a:r>
              <a:rPr lang="ru-RU" dirty="0" smtClean="0"/>
              <a:t> администрации</a:t>
            </a:r>
          </a:p>
          <a:p>
            <a:pPr eaLnBrk="1" hangingPunct="1">
              <a:defRPr/>
            </a:pPr>
            <a:r>
              <a:rPr lang="ru-RU" dirty="0" err="1" smtClean="0"/>
              <a:t>oУнифицированной</a:t>
            </a:r>
            <a:r>
              <a:rPr lang="ru-RU" dirty="0" smtClean="0"/>
              <a:t> формы № 4 Список  лиц, замещающих муниципальные должности категории «А» </a:t>
            </a:r>
          </a:p>
          <a:p>
            <a:pPr eaLnBrk="1" hangingPunct="1">
              <a:defRPr/>
            </a:pPr>
            <a:r>
              <a:rPr lang="ru-RU" dirty="0" smtClean="0"/>
              <a:t>•Формирования и ведения справочников:</a:t>
            </a:r>
          </a:p>
          <a:p>
            <a:pPr eaLnBrk="1" hangingPunct="1">
              <a:defRPr/>
            </a:pPr>
            <a:r>
              <a:rPr lang="ru-RU" dirty="0" err="1" smtClean="0"/>
              <a:t>o</a:t>
            </a:r>
            <a:r>
              <a:rPr lang="ru-RU" dirty="0" smtClean="0"/>
              <a:t>	Муниципальные должности </a:t>
            </a:r>
          </a:p>
          <a:p>
            <a:pPr eaLnBrk="1" hangingPunct="1">
              <a:defRPr/>
            </a:pPr>
            <a:r>
              <a:rPr lang="ru-RU" dirty="0" err="1" smtClean="0"/>
              <a:t>o</a:t>
            </a:r>
            <a:r>
              <a:rPr lang="ru-RU" dirty="0" smtClean="0"/>
              <a:t>	Муниципальные группы </a:t>
            </a:r>
          </a:p>
          <a:p>
            <a:pPr eaLnBrk="1" hangingPunct="1">
              <a:defRPr/>
            </a:pPr>
            <a:r>
              <a:rPr lang="ru-RU" dirty="0" err="1" smtClean="0"/>
              <a:t>o</a:t>
            </a:r>
            <a:r>
              <a:rPr lang="ru-RU" dirty="0" smtClean="0"/>
              <a:t>	Муниципальные классы </a:t>
            </a:r>
          </a:p>
          <a:p>
            <a:pPr eaLnBrk="1" hangingPunct="1">
              <a:defRPr/>
            </a:pPr>
            <a:r>
              <a:rPr lang="ru-RU" dirty="0" err="1" smtClean="0"/>
              <a:t>o</a:t>
            </a:r>
            <a:r>
              <a:rPr lang="ru-RU" dirty="0" smtClean="0"/>
              <a:t>	Квалификационный разряд</a:t>
            </a:r>
          </a:p>
          <a:p>
            <a:pPr eaLnBrk="1" hangingPunct="1">
              <a:defRPr/>
            </a:pPr>
            <a:r>
              <a:rPr lang="ru-RU" dirty="0" err="1" smtClean="0"/>
              <a:t>o</a:t>
            </a:r>
            <a:r>
              <a:rPr lang="ru-RU" dirty="0" smtClean="0"/>
              <a:t>	Вид высшего образования</a:t>
            </a:r>
          </a:p>
          <a:p>
            <a:pPr eaLnBrk="1" hangingPunct="1">
              <a:defRPr/>
            </a:pPr>
            <a:r>
              <a:rPr lang="ru-RU" dirty="0" err="1" smtClean="0"/>
              <a:t>o</a:t>
            </a:r>
            <a:r>
              <a:rPr lang="ru-RU" dirty="0" smtClean="0"/>
              <a:t>	Дополнительное профессиональное  образования</a:t>
            </a:r>
          </a:p>
          <a:p>
            <a:pPr eaLnBrk="1" hangingPunct="1">
              <a:defRPr/>
            </a:pPr>
            <a:r>
              <a:rPr lang="ru-RU" dirty="0" err="1" smtClean="0"/>
              <a:t>o</a:t>
            </a:r>
            <a:r>
              <a:rPr lang="ru-RU" dirty="0" smtClean="0"/>
              <a:t>	Причины прекращения работы на МД</a:t>
            </a:r>
          </a:p>
          <a:p>
            <a:pPr eaLnBrk="1" hangingPunct="1">
              <a:defRPr/>
            </a:pPr>
            <a:r>
              <a:rPr lang="ru-RU" dirty="0" err="1" smtClean="0"/>
              <a:t>o</a:t>
            </a:r>
            <a:r>
              <a:rPr lang="ru-RU" dirty="0" smtClean="0"/>
              <a:t>	Ученые степени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DCB716-EDD3-421A-8ADC-6C5D505D17E5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defRPr/>
            </a:pPr>
            <a:r>
              <a:rPr lang="ru-RU" dirty="0" smtClean="0"/>
              <a:t>Задача «Учет муниципальных кадров » предназначена для:</a:t>
            </a:r>
          </a:p>
          <a:p>
            <a:pPr eaLnBrk="1" hangingPunct="1">
              <a:defRPr/>
            </a:pPr>
            <a:r>
              <a:rPr lang="ru-RU" dirty="0" smtClean="0"/>
              <a:t>хранения  в БД сведений о муниципальных кадрах, занимающих в сельской администрации муниципальные должности.</a:t>
            </a:r>
          </a:p>
          <a:p>
            <a:pPr eaLnBrk="1" hangingPunct="1">
              <a:defRPr/>
            </a:pPr>
            <a:r>
              <a:rPr lang="ru-RU" dirty="0" smtClean="0"/>
              <a:t>•Регистрация  данных о  муниципальных кадрах: ввод, редактирование, удаление, поиск,  регистрация прекращения работы на муниципальной должности.</a:t>
            </a:r>
          </a:p>
          <a:p>
            <a:pPr eaLnBrk="1" hangingPunct="1">
              <a:defRPr/>
            </a:pPr>
            <a:r>
              <a:rPr lang="ru-RU" dirty="0" smtClean="0"/>
              <a:t>•Формирование и печать:</a:t>
            </a:r>
          </a:p>
          <a:p>
            <a:pPr eaLnBrk="1" hangingPunct="1">
              <a:defRPr/>
            </a:pPr>
            <a:r>
              <a:rPr lang="ru-RU" dirty="0" err="1" smtClean="0"/>
              <a:t>oУнифицированной</a:t>
            </a:r>
            <a:r>
              <a:rPr lang="ru-RU" dirty="0" smtClean="0"/>
              <a:t> формы № 3 Список  муниципальных служащих,  замещающих должности категории «Б» и «В» </a:t>
            </a:r>
            <a:r>
              <a:rPr lang="ru-RU" dirty="0" err="1" smtClean="0"/>
              <a:t>в</a:t>
            </a:r>
            <a:r>
              <a:rPr lang="ru-RU" dirty="0" smtClean="0"/>
              <a:t> администрации</a:t>
            </a:r>
          </a:p>
          <a:p>
            <a:pPr eaLnBrk="1" hangingPunct="1">
              <a:defRPr/>
            </a:pPr>
            <a:r>
              <a:rPr lang="ru-RU" dirty="0" err="1" smtClean="0"/>
              <a:t>oУнифицированной</a:t>
            </a:r>
            <a:r>
              <a:rPr lang="ru-RU" dirty="0" smtClean="0"/>
              <a:t> формы № 4 Список  лиц, замещающих муниципальные должности категории «А» </a:t>
            </a:r>
          </a:p>
          <a:p>
            <a:pPr eaLnBrk="1" hangingPunct="1">
              <a:defRPr/>
            </a:pPr>
            <a:r>
              <a:rPr lang="ru-RU" dirty="0" smtClean="0"/>
              <a:t>•Формирования и ведения справочников:</a:t>
            </a:r>
          </a:p>
          <a:p>
            <a:pPr eaLnBrk="1" hangingPunct="1">
              <a:defRPr/>
            </a:pPr>
            <a:r>
              <a:rPr lang="ru-RU" dirty="0" err="1" smtClean="0"/>
              <a:t>o</a:t>
            </a:r>
            <a:r>
              <a:rPr lang="ru-RU" dirty="0" smtClean="0"/>
              <a:t>	Муниципальные должности </a:t>
            </a:r>
          </a:p>
          <a:p>
            <a:pPr eaLnBrk="1" hangingPunct="1">
              <a:defRPr/>
            </a:pPr>
            <a:r>
              <a:rPr lang="ru-RU" dirty="0" err="1" smtClean="0"/>
              <a:t>o</a:t>
            </a:r>
            <a:r>
              <a:rPr lang="ru-RU" dirty="0" smtClean="0"/>
              <a:t>	Муниципальные группы </a:t>
            </a:r>
          </a:p>
          <a:p>
            <a:pPr eaLnBrk="1" hangingPunct="1">
              <a:defRPr/>
            </a:pPr>
            <a:r>
              <a:rPr lang="ru-RU" dirty="0" err="1" smtClean="0"/>
              <a:t>o</a:t>
            </a:r>
            <a:r>
              <a:rPr lang="ru-RU" dirty="0" smtClean="0"/>
              <a:t>	Муниципальные классы </a:t>
            </a:r>
          </a:p>
          <a:p>
            <a:pPr eaLnBrk="1" hangingPunct="1">
              <a:defRPr/>
            </a:pPr>
            <a:r>
              <a:rPr lang="ru-RU" dirty="0" err="1" smtClean="0"/>
              <a:t>o</a:t>
            </a:r>
            <a:r>
              <a:rPr lang="ru-RU" dirty="0" smtClean="0"/>
              <a:t>	Квалификационный разряд</a:t>
            </a:r>
          </a:p>
          <a:p>
            <a:pPr eaLnBrk="1" hangingPunct="1">
              <a:defRPr/>
            </a:pPr>
            <a:r>
              <a:rPr lang="ru-RU" dirty="0" err="1" smtClean="0"/>
              <a:t>o</a:t>
            </a:r>
            <a:r>
              <a:rPr lang="ru-RU" dirty="0" smtClean="0"/>
              <a:t>	Вид высшего образования</a:t>
            </a:r>
          </a:p>
          <a:p>
            <a:pPr eaLnBrk="1" hangingPunct="1">
              <a:defRPr/>
            </a:pPr>
            <a:r>
              <a:rPr lang="ru-RU" dirty="0" err="1" smtClean="0"/>
              <a:t>o</a:t>
            </a:r>
            <a:r>
              <a:rPr lang="ru-RU" dirty="0" smtClean="0"/>
              <a:t>	Дополнительное профессиональное  образования</a:t>
            </a:r>
          </a:p>
          <a:p>
            <a:pPr eaLnBrk="1" hangingPunct="1">
              <a:defRPr/>
            </a:pPr>
            <a:r>
              <a:rPr lang="ru-RU" dirty="0" err="1" smtClean="0"/>
              <a:t>o</a:t>
            </a:r>
            <a:r>
              <a:rPr lang="ru-RU" dirty="0" smtClean="0"/>
              <a:t>	Причины прекращения работы на МД</a:t>
            </a:r>
          </a:p>
          <a:p>
            <a:pPr eaLnBrk="1" hangingPunct="1">
              <a:defRPr/>
            </a:pPr>
            <a:r>
              <a:rPr lang="ru-RU" dirty="0" err="1" smtClean="0"/>
              <a:t>o</a:t>
            </a:r>
            <a:r>
              <a:rPr lang="ru-RU" dirty="0" smtClean="0"/>
              <a:t>	Ученые степени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5CABE6-5BB4-4E28-9D22-2DBB7B0C7D92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defRPr/>
            </a:pPr>
            <a:r>
              <a:rPr lang="ru-RU" dirty="0" smtClean="0"/>
              <a:t>Задача «Учет муниципальных кадров » предназначена для:</a:t>
            </a:r>
          </a:p>
          <a:p>
            <a:pPr eaLnBrk="1" hangingPunct="1">
              <a:defRPr/>
            </a:pPr>
            <a:r>
              <a:rPr lang="ru-RU" dirty="0" smtClean="0"/>
              <a:t>хранения  в БД сведений о муниципальных кадрах, занимающих в сельской администрации муниципальные должности.</a:t>
            </a:r>
          </a:p>
          <a:p>
            <a:pPr eaLnBrk="1" hangingPunct="1">
              <a:defRPr/>
            </a:pPr>
            <a:r>
              <a:rPr lang="ru-RU" dirty="0" smtClean="0"/>
              <a:t>•Регистрация  данных о  муниципальных кадрах: ввод, редактирование, удаление, поиск,  регистрация прекращения работы на муниципальной должности.</a:t>
            </a:r>
          </a:p>
          <a:p>
            <a:pPr eaLnBrk="1" hangingPunct="1">
              <a:defRPr/>
            </a:pPr>
            <a:r>
              <a:rPr lang="ru-RU" dirty="0" smtClean="0"/>
              <a:t>•Формирование и печать:</a:t>
            </a:r>
          </a:p>
          <a:p>
            <a:pPr eaLnBrk="1" hangingPunct="1">
              <a:defRPr/>
            </a:pPr>
            <a:r>
              <a:rPr lang="ru-RU" dirty="0" err="1" smtClean="0"/>
              <a:t>oУнифицированной</a:t>
            </a:r>
            <a:r>
              <a:rPr lang="ru-RU" dirty="0" smtClean="0"/>
              <a:t> формы № 3 Список  муниципальных служащих,  замещающих должности категории «Б» и «В» </a:t>
            </a:r>
            <a:r>
              <a:rPr lang="ru-RU" dirty="0" err="1" smtClean="0"/>
              <a:t>в</a:t>
            </a:r>
            <a:r>
              <a:rPr lang="ru-RU" dirty="0" smtClean="0"/>
              <a:t> администрации</a:t>
            </a:r>
          </a:p>
          <a:p>
            <a:pPr eaLnBrk="1" hangingPunct="1">
              <a:defRPr/>
            </a:pPr>
            <a:r>
              <a:rPr lang="ru-RU" dirty="0" err="1" smtClean="0"/>
              <a:t>oУнифицированной</a:t>
            </a:r>
            <a:r>
              <a:rPr lang="ru-RU" dirty="0" smtClean="0"/>
              <a:t> формы № 4 Список  лиц, замещающих муниципальные должности категории «А» </a:t>
            </a:r>
          </a:p>
          <a:p>
            <a:pPr eaLnBrk="1" hangingPunct="1">
              <a:defRPr/>
            </a:pPr>
            <a:r>
              <a:rPr lang="ru-RU" dirty="0" smtClean="0"/>
              <a:t>•Формирования и ведения справочников:</a:t>
            </a:r>
          </a:p>
          <a:p>
            <a:pPr eaLnBrk="1" hangingPunct="1">
              <a:defRPr/>
            </a:pPr>
            <a:r>
              <a:rPr lang="ru-RU" dirty="0" err="1" smtClean="0"/>
              <a:t>o</a:t>
            </a:r>
            <a:r>
              <a:rPr lang="ru-RU" dirty="0" smtClean="0"/>
              <a:t>	Муниципальные должности </a:t>
            </a:r>
          </a:p>
          <a:p>
            <a:pPr eaLnBrk="1" hangingPunct="1">
              <a:defRPr/>
            </a:pPr>
            <a:r>
              <a:rPr lang="ru-RU" dirty="0" err="1" smtClean="0"/>
              <a:t>o</a:t>
            </a:r>
            <a:r>
              <a:rPr lang="ru-RU" dirty="0" smtClean="0"/>
              <a:t>	Муниципальные группы </a:t>
            </a:r>
          </a:p>
          <a:p>
            <a:pPr eaLnBrk="1" hangingPunct="1">
              <a:defRPr/>
            </a:pPr>
            <a:r>
              <a:rPr lang="ru-RU" dirty="0" err="1" smtClean="0"/>
              <a:t>o</a:t>
            </a:r>
            <a:r>
              <a:rPr lang="ru-RU" dirty="0" smtClean="0"/>
              <a:t>	Муниципальные классы </a:t>
            </a:r>
          </a:p>
          <a:p>
            <a:pPr eaLnBrk="1" hangingPunct="1">
              <a:defRPr/>
            </a:pPr>
            <a:r>
              <a:rPr lang="ru-RU" dirty="0" err="1" smtClean="0"/>
              <a:t>o</a:t>
            </a:r>
            <a:r>
              <a:rPr lang="ru-RU" dirty="0" smtClean="0"/>
              <a:t>	Квалификационный разряд</a:t>
            </a:r>
          </a:p>
          <a:p>
            <a:pPr eaLnBrk="1" hangingPunct="1">
              <a:defRPr/>
            </a:pPr>
            <a:r>
              <a:rPr lang="ru-RU" dirty="0" err="1" smtClean="0"/>
              <a:t>o</a:t>
            </a:r>
            <a:r>
              <a:rPr lang="ru-RU" dirty="0" smtClean="0"/>
              <a:t>	Вид высшего образования</a:t>
            </a:r>
          </a:p>
          <a:p>
            <a:pPr eaLnBrk="1" hangingPunct="1">
              <a:defRPr/>
            </a:pPr>
            <a:r>
              <a:rPr lang="ru-RU" dirty="0" err="1" smtClean="0"/>
              <a:t>o</a:t>
            </a:r>
            <a:r>
              <a:rPr lang="ru-RU" dirty="0" smtClean="0"/>
              <a:t>	Дополнительное профессиональное  образования</a:t>
            </a:r>
          </a:p>
          <a:p>
            <a:pPr eaLnBrk="1" hangingPunct="1">
              <a:defRPr/>
            </a:pPr>
            <a:r>
              <a:rPr lang="ru-RU" dirty="0" err="1" smtClean="0"/>
              <a:t>o</a:t>
            </a:r>
            <a:r>
              <a:rPr lang="ru-RU" dirty="0" smtClean="0"/>
              <a:t>	Причины прекращения работы на МД</a:t>
            </a:r>
          </a:p>
          <a:p>
            <a:pPr eaLnBrk="1" hangingPunct="1">
              <a:defRPr/>
            </a:pPr>
            <a:r>
              <a:rPr lang="ru-RU" dirty="0" err="1" smtClean="0"/>
              <a:t>o</a:t>
            </a:r>
            <a:r>
              <a:rPr lang="ru-RU" dirty="0" smtClean="0"/>
              <a:t>	Ученые степени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7CA786-F68C-469D-82F5-C0ADC0BC8283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Режим формирования и вывода на печать отчетных форм позволяет создавать следующие списки, справки и статистические отчеты, содержащие данные по членам и материально-техническим средствам хозяйств как отдельных САО так и района в целом: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Отчеты, формируемые по отдельным САО, при работе на уровне района содержат данные только по отдельно выбранным сельским администрациям, агрегированные данные по району не формируются.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Если отчеты формируются с помощью средств </a:t>
            </a:r>
            <a:r>
              <a:rPr lang="ru-RU" dirty="0" err="1" smtClean="0"/>
              <a:t>Fox</a:t>
            </a:r>
            <a:r>
              <a:rPr lang="ru-RU" dirty="0" smtClean="0"/>
              <a:t> </a:t>
            </a:r>
            <a:r>
              <a:rPr lang="ru-RU" dirty="0" err="1" smtClean="0"/>
              <a:t>Pro</a:t>
            </a:r>
            <a:r>
              <a:rPr lang="ru-RU" dirty="0" smtClean="0"/>
              <a:t>, то при выборе пункта меню Операции/Отчет  открывается окно предварительного просмотра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Возможно настроить отступ полей принтера перед печатью отчета. Для этого необходимо щелкнуть правой кнопкой мыши по отчету и выбрать значение «Изменить».  Появится окно с параметрами настройки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При соответственно установленном параметре настройки выходные отчетные формы создаются в формате </a:t>
            </a:r>
            <a:r>
              <a:rPr lang="ru-RU" dirty="0" err="1" smtClean="0"/>
              <a:t>Microsoft</a:t>
            </a:r>
            <a:r>
              <a:rPr lang="ru-RU" dirty="0" smtClean="0"/>
              <a:t> </a:t>
            </a:r>
            <a:r>
              <a:rPr lang="ru-RU" dirty="0" err="1" smtClean="0"/>
              <a:t>Excel</a:t>
            </a:r>
            <a:r>
              <a:rPr lang="ru-RU" dirty="0" smtClean="0"/>
              <a:t>, что позволяет при необходимости производить их форматирование, редактирование и вывод на печать в требуемом виде.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При необходимости проведения редактирования отчета (например, справка о составе семьи) требуется с помощью двойного щелчка мыши поместить курсор в требуемой ячейке и произвести ввод или замену текста.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Если в выходном документе не требуется вывод на печать всех столбцов сформированной таблицы, то столбец можно скрыть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Не следует сохранять отчет с именем,  заданным по умолчанию, т.к. произойдет уничтожение предыдущих форм и нарушение шаблонов документации!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Если при установке системы у файлов, содержащих шаблоны выходных отчетов, расположенным в папке XLS, был установлен атрибут «Только для чтения», то при попытке прямого сохранения будет выдано окно «Сохранение документа» с предложенным именем файла, например «Копия </a:t>
            </a:r>
            <a:r>
              <a:rPr lang="ru-RU" dirty="0" err="1" smtClean="0"/>
              <a:t>alphabook</a:t>
            </a:r>
            <a:r>
              <a:rPr lang="ru-RU" dirty="0" smtClean="0"/>
              <a:t>», в папке XLS установочной директории.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Если по каким-либо причинам шаблоны отчетных форм все же были разрушены, скопировать с установочного диска директорию XLS с шаблонами и провести корректное выполнение процедур.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400711B-9A42-4AF3-99C9-FEB2238558C6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Режим формирования и вывода на печать отчетных форм позволяет создавать следующие списки, справки и статистические отчеты, содержащие данные по членам и материально-техническим средствам хозяйств как отдельных САО так и района в целом: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Отчеты, формируемые по отдельным САО, при работе на уровне района содержат данные только по отдельно выбранным сельским администрациям, агрегированные данные по району не формируются.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Если отчеты формируются с помощью средств </a:t>
            </a:r>
            <a:r>
              <a:rPr lang="ru-RU" dirty="0" err="1" smtClean="0"/>
              <a:t>Fox</a:t>
            </a:r>
            <a:r>
              <a:rPr lang="ru-RU" dirty="0" smtClean="0"/>
              <a:t> </a:t>
            </a:r>
            <a:r>
              <a:rPr lang="ru-RU" dirty="0" err="1" smtClean="0"/>
              <a:t>Pro</a:t>
            </a:r>
            <a:r>
              <a:rPr lang="ru-RU" dirty="0" smtClean="0"/>
              <a:t>, то при выборе пункта меню Операции/Отчет  открывается окно предварительного просмотра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Возможно настроить отступ полей принтера перед печатью отчета. Для этого необходимо щелкнуть правой кнопкой мыши по отчету и выбрать значение «Изменить».  Появится окно с параметрами настройки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При соответственно установленном параметре настройки выходные отчетные формы создаются в формате </a:t>
            </a:r>
            <a:r>
              <a:rPr lang="ru-RU" dirty="0" err="1" smtClean="0"/>
              <a:t>Microsoft</a:t>
            </a:r>
            <a:r>
              <a:rPr lang="ru-RU" dirty="0" smtClean="0"/>
              <a:t> </a:t>
            </a:r>
            <a:r>
              <a:rPr lang="ru-RU" dirty="0" err="1" smtClean="0"/>
              <a:t>Excel</a:t>
            </a:r>
            <a:r>
              <a:rPr lang="ru-RU" dirty="0" smtClean="0"/>
              <a:t>, что позволяет при необходимости производить их форматирование, редактирование и вывод на печать в требуемом виде.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При необходимости проведения редактирования отчета (например, справка о составе семьи) требуется с помощью двойного щелчка мыши поместить курсор в требуемой ячейке и произвести ввод или замену текста.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Если в выходном документе не требуется вывод на печать всех столбцов сформированной таблицы, то столбец можно скрыть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Не следует сохранять отчет с именем,  заданным по умолчанию, т.к. произойдет уничтожение предыдущих форм и нарушение шаблонов документации!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Если при установке системы у файлов, содержащих шаблоны выходных отчетов, расположенным в папке XLS, был установлен атрибут «Только для чтения», то при попытке прямого сохранения будет выдано окно «Сохранение документа» с предложенным именем файла, например «Копия </a:t>
            </a:r>
            <a:r>
              <a:rPr lang="ru-RU" dirty="0" err="1" smtClean="0"/>
              <a:t>alphabook</a:t>
            </a:r>
            <a:r>
              <a:rPr lang="ru-RU" dirty="0" smtClean="0"/>
              <a:t>», в папке XLS установочной директории.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Если по каким-либо причинам шаблоны отчетных форм все же были разрушены, скопировать с установочного диска директорию XLS с шаблонами и провести корректное выполнение процедур.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A4867B-7A7E-4E83-900E-C96AD4D823A7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Всего более 80 отчетных форм. </a:t>
            </a:r>
            <a:endParaRPr lang="en-US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Режим формирования и вывода на печать отчетных форм позволяет создавать следующие списки, справки и статистические отчеты, содержащие данные по членам и материально-техническим средствам хозяйств как отдельных САО так и района в целом: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Отчеты, формируемые по отдельным САО, при работе на уровне района содержат данные только по отдельно выбранным сельским администрациям, агрегированные данные по району не формируются.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Если отчеты формируются с помощью средств </a:t>
            </a:r>
            <a:r>
              <a:rPr lang="ru-RU" dirty="0" err="1" smtClean="0"/>
              <a:t>Fox</a:t>
            </a:r>
            <a:r>
              <a:rPr lang="ru-RU" dirty="0" smtClean="0"/>
              <a:t> </a:t>
            </a:r>
            <a:r>
              <a:rPr lang="ru-RU" dirty="0" err="1" smtClean="0"/>
              <a:t>Pro</a:t>
            </a:r>
            <a:r>
              <a:rPr lang="ru-RU" dirty="0" smtClean="0"/>
              <a:t>, то при выборе пункта меню Операции/Отчет  открывается окно предварительного просмотра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Возможно настроить отступ полей принтера перед печатью отчета. Для этого необходимо щелкнуть правой кнопкой мыши по отчету и выбрать значение «Изменить».  Появится окно с параметрами настройки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При соответственно установленном параметре настройки выходные отчетные формы создаются в формате </a:t>
            </a:r>
            <a:r>
              <a:rPr lang="ru-RU" dirty="0" err="1" smtClean="0"/>
              <a:t>Microsoft</a:t>
            </a:r>
            <a:r>
              <a:rPr lang="ru-RU" dirty="0" smtClean="0"/>
              <a:t> </a:t>
            </a:r>
            <a:r>
              <a:rPr lang="ru-RU" dirty="0" err="1" smtClean="0"/>
              <a:t>Excel</a:t>
            </a:r>
            <a:r>
              <a:rPr lang="ru-RU" dirty="0" smtClean="0"/>
              <a:t>, что позволяет при необходимости производить их форматирование, редактирование и вывод на печать в требуемом виде.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При необходимости проведения редактирования отчета (например, справка о составе семьи) требуется с помощью двойного щелчка мыши поместить курсор в требуемой ячейке и произвести ввод или замену текста.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Если в выходном документе не требуется вывод на печать всех столбцов сформированной таблицы, то столбец можно скрыть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Не следует сохранять отчет с именем,  заданным по умолчанию, т.к. произойдет уничтожение предыдущих форм и нарушение шаблонов документации!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Если при установке системы у файлов, содержащих шаблоны выходных отчетов, расположенным в папке XLS, был установлен атрибут «Только для чтения», то при попытке прямого сохранения будет выдано окно «Сохранение документа» с предложенным именем файла, например «Копия </a:t>
            </a:r>
            <a:r>
              <a:rPr lang="ru-RU" dirty="0" err="1" smtClean="0"/>
              <a:t>alphabook</a:t>
            </a:r>
            <a:r>
              <a:rPr lang="ru-RU" dirty="0" smtClean="0"/>
              <a:t>», в папке XLS установочной директории.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 smtClean="0"/>
              <a:t>Если по каким-либо причинам шаблоны отчетных форм все же были разрушены, скопировать с установочного диска директорию XLS с шаблонами и провести корректное выполнение процедур.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D4D7C0-2D20-4BE9-AC22-302FBE989CDA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Рассмотрим пример создания нового вида Справки. Для создания которой используем  Excel-шаблон и описание ячеек аналогичной справки.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18830F-90E0-43BC-A8E7-0C615CEBA182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Рассмотрим пример создания нового вида Справки. Для создания которой используем  Excel-шаблон и описание ячеек аналогичной справки.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4246CE-F361-461B-A5CC-52B56903BCA0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Рассмотрим пример создания нового вида Справки. Для создания которой используем  Excel-шаблон и описание ячеек аналогичной справки.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4077AB-BE7D-4F8C-A51F-275D4875A8CA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Операция  «Переименование Адресных объектов» предназначена для глобальной замены одного из элементов адреса во всех введенных адресах.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18EE0B-DA83-4481-8C1E-AFA75457A67A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1000" dirty="0" smtClean="0"/>
              <a:t>Подсистемы:</a:t>
            </a:r>
          </a:p>
          <a:p>
            <a:pPr marL="228600" indent="-2286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1000" dirty="0" smtClean="0"/>
              <a:t>Ведение агрегированных данных </a:t>
            </a:r>
            <a:r>
              <a:rPr lang="ru-RU" sz="1000" dirty="0" err="1" smtClean="0"/>
              <a:t>похозяйственного</a:t>
            </a:r>
            <a:r>
              <a:rPr lang="ru-RU" sz="1000" dirty="0" smtClean="0"/>
              <a:t> учета</a:t>
            </a:r>
          </a:p>
          <a:p>
            <a:pPr marL="228600" indent="-2286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1000" dirty="0" smtClean="0"/>
              <a:t>Информационно-справочное обслуживание граждан и организаций</a:t>
            </a:r>
          </a:p>
          <a:p>
            <a:pPr marL="228600" indent="-2286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1000" dirty="0" smtClean="0"/>
              <a:t>Информационное взаимодействие</a:t>
            </a:r>
          </a:p>
          <a:p>
            <a:pPr marL="228600" indent="-2286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1000" dirty="0" smtClean="0"/>
              <a:t>Административное обслуживание.</a:t>
            </a:r>
          </a:p>
          <a:p>
            <a:pPr marL="228600" indent="-2286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1000" b="1" dirty="0" smtClean="0"/>
              <a:t>Описание функций подсистемы «Ведения агрегированных данных </a:t>
            </a:r>
            <a:r>
              <a:rPr lang="ru-RU" sz="1000" b="1" dirty="0" err="1" smtClean="0"/>
              <a:t>похозяйственного</a:t>
            </a:r>
            <a:r>
              <a:rPr lang="ru-RU" sz="1000" b="1" dirty="0" smtClean="0"/>
              <a:t> учета»</a:t>
            </a:r>
          </a:p>
          <a:p>
            <a:pPr marL="228600" indent="-2286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1000" dirty="0" smtClean="0"/>
              <a:t>- агрегирование данных </a:t>
            </a:r>
            <a:r>
              <a:rPr lang="ru-RU" sz="1000" dirty="0" err="1" smtClean="0"/>
              <a:t>похозяйственных</a:t>
            </a:r>
            <a:r>
              <a:rPr lang="ru-RU" sz="1000" dirty="0" smtClean="0"/>
              <a:t> книг сельских поселений, о  населении, земле, жилом фонде, растениеводческих, животноводческих, рыбопромысловых и охотничьих хозяйствах, материально-технической базе хозяйств, ведение базы агрегированных данных, контроль целостности при получении, передаче и агрегировании данных.</a:t>
            </a:r>
            <a:endParaRPr lang="ru-RU" sz="1000" b="1" dirty="0" smtClean="0"/>
          </a:p>
          <a:p>
            <a:pPr marL="228600" indent="-2286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1000" b="1" dirty="0" smtClean="0"/>
              <a:t>Описание функций подсистемы «Информационно-справочное обслуживание организаций»</a:t>
            </a:r>
          </a:p>
          <a:p>
            <a:pPr marL="228600" indent="-2286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1000" dirty="0" smtClean="0"/>
              <a:t>-обеспечивает поиск информации в базе интегрированных  данных по любым реквизитам, </a:t>
            </a:r>
            <a:r>
              <a:rPr lang="ru-RU" sz="1000" dirty="0" err="1" smtClean="0"/>
              <a:t>формировани</a:t>
            </a:r>
            <a:r>
              <a:rPr lang="en-US" sz="1000" dirty="0" smtClean="0"/>
              <a:t>t</a:t>
            </a:r>
            <a:r>
              <a:rPr lang="ru-RU" sz="1000" dirty="0" smtClean="0"/>
              <a:t> списков, статистических сводок, справок, отчетных форм. </a:t>
            </a:r>
          </a:p>
          <a:p>
            <a:pPr marL="228600" indent="-2286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1000" dirty="0" smtClean="0"/>
              <a:t>О</a:t>
            </a:r>
            <a:r>
              <a:rPr lang="ru-RU" sz="1000" b="1" dirty="0" smtClean="0"/>
              <a:t>писание функций подсистемы «Информационное взаимодействие», </a:t>
            </a:r>
          </a:p>
          <a:p>
            <a:pPr marL="228600" indent="-2286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1000" dirty="0" smtClean="0"/>
              <a:t>Обеспечивает информационное взаимодействие с  АИС СП  уровня сельского поселения;</a:t>
            </a:r>
          </a:p>
          <a:p>
            <a:pPr marL="685800" lvl="1" indent="-2286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1000" dirty="0" smtClean="0"/>
              <a:t>информационное взаимодействие с органами статистики;</a:t>
            </a:r>
          </a:p>
          <a:p>
            <a:pPr marL="685800" lvl="1" indent="-2286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1000" dirty="0" smtClean="0"/>
              <a:t>информационное взаимодействие с ГАС «Выборы»;</a:t>
            </a:r>
          </a:p>
          <a:p>
            <a:pPr marL="685800" lvl="1" indent="-2286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1000" dirty="0" smtClean="0"/>
              <a:t>информационное взаимодействие с органами социальной защиты населения, а также СПУН.</a:t>
            </a:r>
            <a:endParaRPr lang="ru-RU" sz="1000" b="1" dirty="0" smtClean="0"/>
          </a:p>
          <a:p>
            <a:pPr marL="228600" indent="-2286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1000" dirty="0" smtClean="0"/>
              <a:t>Подсистема «Административное обслуживание» обеспечивает:</a:t>
            </a:r>
          </a:p>
          <a:p>
            <a:pPr marL="685800" lvl="1" indent="-2286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1000" dirty="0" smtClean="0"/>
              <a:t> ведение региональных классификаторов,</a:t>
            </a:r>
          </a:p>
          <a:p>
            <a:pPr marL="685800" lvl="1" indent="-2286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1000" dirty="0" smtClean="0"/>
              <a:t> актуализацию общероссийских классификаторов, </a:t>
            </a:r>
          </a:p>
          <a:p>
            <a:pPr marL="685800" lvl="1" indent="-2286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1000" dirty="0" smtClean="0"/>
              <a:t>разграничение прав и полномочий пользователей, </a:t>
            </a:r>
          </a:p>
          <a:p>
            <a:pPr marL="685800" lvl="1" indent="-2286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1000" dirty="0" smtClean="0"/>
              <a:t>настройку параметров системы, </a:t>
            </a:r>
          </a:p>
          <a:p>
            <a:pPr marL="685800" lvl="1" indent="-2286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1000" dirty="0" smtClean="0"/>
              <a:t>сохранение и восстановления классификаторов, справочников и баз данных, как на  уровне района, так и фрагментов баз данных отдельных сельских поселений в случае потери данных каким-либо сельским поселением.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BA0755-9B46-4ABD-9965-597F9446732C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По членам хозяйств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При формировании запроса на поиск информации в поля экранной формы требуется ввести необходимые данные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Для корректного вывода результатов поиска рекомендуется заполнить поле </a:t>
            </a:r>
            <a:r>
              <a:rPr lang="ru-RU" b="1" dirty="0" smtClean="0"/>
              <a:t>Заголовок отчета</a:t>
            </a:r>
            <a:r>
              <a:rPr lang="ru-RU" dirty="0" smtClean="0"/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Возможно проводить поиск лиц по адресу. Форма открывается при нажатии кнопки  </a:t>
            </a:r>
            <a:r>
              <a:rPr lang="ru-RU" b="1" dirty="0" smtClean="0"/>
              <a:t>Ввод адреса</a:t>
            </a:r>
            <a:r>
              <a:rPr lang="ru-RU" dirty="0" smtClean="0"/>
              <a:t>. Поиск проводится по различным элементам адреса - регион, район, город, населенный пункт, улица, дом, квартира, индекс.</a:t>
            </a:r>
            <a:endParaRPr lang="ru-RU" b="1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ru-RU" b="1" dirty="0" smtClean="0"/>
              <a:t>Дополнительные параметры запроса</a:t>
            </a:r>
            <a:r>
              <a:rPr lang="ru-RU" dirty="0" smtClean="0"/>
              <a:t>  для обеспечения поиска членов хозяйства с учетом образования, сведений о пенсии, льготах, занятости, сведений о воинской службе.</a:t>
            </a:r>
            <a:endParaRPr lang="ru-RU" b="1" i="1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ru-RU" b="1" i="1" dirty="0" smtClean="0"/>
              <a:t>По хозяйствам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В правой части экрана расположены </a:t>
            </a:r>
            <a:r>
              <a:rPr lang="ru-RU" b="1" dirty="0" smtClean="0"/>
              <a:t>Дополнительные параметры запроса</a:t>
            </a:r>
            <a:r>
              <a:rPr lang="ru-RU" dirty="0" smtClean="0"/>
              <a:t>  для обеспечения поиска хозяйства по одну из дополнительным характеристикам – </a:t>
            </a:r>
            <a:r>
              <a:rPr lang="ru-RU" b="1" dirty="0" smtClean="0"/>
              <a:t>Земля</a:t>
            </a:r>
            <a:r>
              <a:rPr lang="ru-RU" dirty="0" smtClean="0"/>
              <a:t>, </a:t>
            </a:r>
            <a:r>
              <a:rPr lang="ru-RU" b="1" dirty="0" smtClean="0"/>
              <a:t>Жилой фонд</a:t>
            </a:r>
            <a:r>
              <a:rPr lang="ru-RU" dirty="0" smtClean="0"/>
              <a:t>, </a:t>
            </a:r>
            <a:r>
              <a:rPr lang="ru-RU" b="1" dirty="0" smtClean="0"/>
              <a:t>Скот</a:t>
            </a:r>
            <a:r>
              <a:rPr lang="ru-RU" dirty="0" smtClean="0"/>
              <a:t> и </a:t>
            </a:r>
            <a:r>
              <a:rPr lang="ru-RU" b="1" dirty="0" smtClean="0"/>
              <a:t>Технические средства</a:t>
            </a:r>
            <a:r>
              <a:rPr lang="ru-RU" dirty="0" smtClean="0"/>
              <a:t>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Нажать кнопку </a:t>
            </a:r>
            <a:r>
              <a:rPr lang="ru-RU" b="1" dirty="0" smtClean="0"/>
              <a:t>Сформировать запрос</a:t>
            </a:r>
            <a:r>
              <a:rPr lang="ru-RU" dirty="0" smtClean="0"/>
              <a:t>. Список хозяйств, удовлетворяющих условию поиска  будет представлен в виде отчета.</a:t>
            </a:r>
            <a:endParaRPr lang="ru-RU" b="1" i="1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ru-RU" b="1" i="1" dirty="0" smtClean="0"/>
              <a:t>Выходные формы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Результирующие данные по запросу, сформированному пользователем, помещаются в выходную форму в формате   </a:t>
            </a:r>
            <a:r>
              <a:rPr lang="en-US" dirty="0" smtClean="0"/>
              <a:t>Excel</a:t>
            </a:r>
            <a:r>
              <a:rPr lang="ru-RU" dirty="0" smtClean="0"/>
              <a:t> или </a:t>
            </a:r>
            <a:r>
              <a:rPr lang="en-US" dirty="0" smtClean="0"/>
              <a:t>Fox Pro</a:t>
            </a:r>
            <a:r>
              <a:rPr lang="ru-RU" dirty="0" smtClean="0"/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В зависимости от выбранных дополнительных параметров будет сформирована выходная форма, содержащая дополнительные столбцы. Так например, если в качестве дополнительного параметра указываются сведения об образовании, то в выходной  форме помимо основных столбцов будут присутствовать столбцы по типу образования и специальности по образованию.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2BEEEE-E6D4-4ED3-A031-5D5BF4EF4C56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По членам хозяйств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При формировании запроса на поиск информации в поля экранной формы требуется ввести необходимые данные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Для корректного вывода результатов поиска рекомендуется заполнить поле </a:t>
            </a:r>
            <a:r>
              <a:rPr lang="ru-RU" b="1" dirty="0" smtClean="0"/>
              <a:t>Заголовок отчета</a:t>
            </a:r>
            <a:r>
              <a:rPr lang="ru-RU" dirty="0" smtClean="0"/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Возможно проводить поиск лиц по адресу. Форма открывается при нажатии кнопки  </a:t>
            </a:r>
            <a:r>
              <a:rPr lang="ru-RU" b="1" dirty="0" smtClean="0"/>
              <a:t>Ввод адреса</a:t>
            </a:r>
            <a:r>
              <a:rPr lang="ru-RU" dirty="0" smtClean="0"/>
              <a:t>. Поиск проводится по различным элементам адреса - регион, район, город, населенный пункт, улица, дом, квартира, индекс.</a:t>
            </a:r>
            <a:endParaRPr lang="ru-RU" b="1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ru-RU" b="1" dirty="0" smtClean="0"/>
              <a:t>Дополнительные параметры запроса</a:t>
            </a:r>
            <a:r>
              <a:rPr lang="ru-RU" dirty="0" smtClean="0"/>
              <a:t>  для обеспечения поиска членов хозяйства с учетом образования, сведений о пенсии, льготах, занятости, сведений о воинской службе.</a:t>
            </a:r>
            <a:endParaRPr lang="ru-RU" b="1" i="1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ru-RU" b="1" i="1" dirty="0" smtClean="0"/>
              <a:t>По хозяйствам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В правой части экрана расположены </a:t>
            </a:r>
            <a:r>
              <a:rPr lang="ru-RU" b="1" dirty="0" smtClean="0"/>
              <a:t>Дополнительные параметры запроса</a:t>
            </a:r>
            <a:r>
              <a:rPr lang="ru-RU" dirty="0" smtClean="0"/>
              <a:t>  для обеспечения поиска хозяйства по одну из дополнительным характеристикам – </a:t>
            </a:r>
            <a:r>
              <a:rPr lang="ru-RU" b="1" dirty="0" smtClean="0"/>
              <a:t>Земля</a:t>
            </a:r>
            <a:r>
              <a:rPr lang="ru-RU" dirty="0" smtClean="0"/>
              <a:t>, </a:t>
            </a:r>
            <a:r>
              <a:rPr lang="ru-RU" b="1" dirty="0" smtClean="0"/>
              <a:t>Жилой фонд</a:t>
            </a:r>
            <a:r>
              <a:rPr lang="ru-RU" dirty="0" smtClean="0"/>
              <a:t>, </a:t>
            </a:r>
            <a:r>
              <a:rPr lang="ru-RU" b="1" dirty="0" smtClean="0"/>
              <a:t>Скот</a:t>
            </a:r>
            <a:r>
              <a:rPr lang="ru-RU" dirty="0" smtClean="0"/>
              <a:t> и </a:t>
            </a:r>
            <a:r>
              <a:rPr lang="ru-RU" b="1" dirty="0" smtClean="0"/>
              <a:t>Технические средства</a:t>
            </a:r>
            <a:r>
              <a:rPr lang="ru-RU" dirty="0" smtClean="0"/>
              <a:t>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Нажать кнопку </a:t>
            </a:r>
            <a:r>
              <a:rPr lang="ru-RU" b="1" dirty="0" smtClean="0"/>
              <a:t>Сформировать запрос</a:t>
            </a:r>
            <a:r>
              <a:rPr lang="ru-RU" dirty="0" smtClean="0"/>
              <a:t>. Список хозяйств, удовлетворяющих условию поиска  будет представлен в виде отчета.</a:t>
            </a:r>
            <a:endParaRPr lang="ru-RU" b="1" i="1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ru-RU" b="1" i="1" dirty="0" smtClean="0"/>
              <a:t>Выходные формы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Результирующие данные по запросу, сформированному пользователем, помещаются в выходную форму в формате   </a:t>
            </a:r>
            <a:r>
              <a:rPr lang="en-US" dirty="0" smtClean="0"/>
              <a:t>Excel</a:t>
            </a:r>
            <a:r>
              <a:rPr lang="ru-RU" dirty="0" smtClean="0"/>
              <a:t> или </a:t>
            </a:r>
            <a:r>
              <a:rPr lang="en-US" dirty="0" smtClean="0"/>
              <a:t>Fox Pro</a:t>
            </a:r>
            <a:r>
              <a:rPr lang="ru-RU" dirty="0" smtClean="0"/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В зависимости от выбранных дополнительных параметров будет сформирована выходная форма, содержащая дополнительные столбцы. Так например, если в качестве дополнительного параметра указываются сведения об образовании, то в выходной  форме помимо основных столбцов будут присутствовать столбцы по типу образования и специальности по образованию.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B5D3729-59B5-45CF-AA22-9C3539D5815B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По членам хозяйств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При формировании запроса на поиск информации в поля экранной формы требуется ввести необходимые данные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Для корректного вывода результатов поиска рекомендуется заполнить поле </a:t>
            </a:r>
            <a:r>
              <a:rPr lang="ru-RU" b="1" dirty="0" smtClean="0"/>
              <a:t>Заголовок отчета</a:t>
            </a:r>
            <a:r>
              <a:rPr lang="ru-RU" dirty="0" smtClean="0"/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Возможно проводить поиск лиц по адресу. Форма открывается при нажатии кнопки  </a:t>
            </a:r>
            <a:r>
              <a:rPr lang="ru-RU" b="1" dirty="0" smtClean="0"/>
              <a:t>Ввод адреса</a:t>
            </a:r>
            <a:r>
              <a:rPr lang="ru-RU" dirty="0" smtClean="0"/>
              <a:t>. Поиск проводится по различным элементам адреса - регион, район, город, населенный пункт, улица, дом, квартира, индекс.</a:t>
            </a:r>
            <a:endParaRPr lang="ru-RU" b="1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ru-RU" b="1" dirty="0" smtClean="0"/>
              <a:t>Дополнительные параметры запроса</a:t>
            </a:r>
            <a:r>
              <a:rPr lang="ru-RU" dirty="0" smtClean="0"/>
              <a:t>  для обеспечения поиска членов хозяйства с учетом образования, сведений о пенсии, льготах, занятости, сведений о воинской службе.</a:t>
            </a:r>
            <a:endParaRPr lang="ru-RU" b="1" i="1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ru-RU" b="1" i="1" dirty="0" smtClean="0"/>
              <a:t>По хозяйствам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В правой части экрана расположены </a:t>
            </a:r>
            <a:r>
              <a:rPr lang="ru-RU" b="1" dirty="0" smtClean="0"/>
              <a:t>Дополнительные параметры запроса</a:t>
            </a:r>
            <a:r>
              <a:rPr lang="ru-RU" dirty="0" smtClean="0"/>
              <a:t>  для обеспечения поиска хозяйства по одну из дополнительным характеристикам – </a:t>
            </a:r>
            <a:r>
              <a:rPr lang="ru-RU" b="1" dirty="0" smtClean="0"/>
              <a:t>Земля</a:t>
            </a:r>
            <a:r>
              <a:rPr lang="ru-RU" dirty="0" smtClean="0"/>
              <a:t>, </a:t>
            </a:r>
            <a:r>
              <a:rPr lang="ru-RU" b="1" dirty="0" smtClean="0"/>
              <a:t>Жилой фонд</a:t>
            </a:r>
            <a:r>
              <a:rPr lang="ru-RU" dirty="0" smtClean="0"/>
              <a:t>, </a:t>
            </a:r>
            <a:r>
              <a:rPr lang="ru-RU" b="1" dirty="0" smtClean="0"/>
              <a:t>Скот</a:t>
            </a:r>
            <a:r>
              <a:rPr lang="ru-RU" dirty="0" smtClean="0"/>
              <a:t> и </a:t>
            </a:r>
            <a:r>
              <a:rPr lang="ru-RU" b="1" dirty="0" smtClean="0"/>
              <a:t>Технические средства</a:t>
            </a:r>
            <a:r>
              <a:rPr lang="ru-RU" dirty="0" smtClean="0"/>
              <a:t>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Нажать кнопку </a:t>
            </a:r>
            <a:r>
              <a:rPr lang="ru-RU" b="1" dirty="0" smtClean="0"/>
              <a:t>Сформировать запрос</a:t>
            </a:r>
            <a:r>
              <a:rPr lang="ru-RU" dirty="0" smtClean="0"/>
              <a:t>. Список хозяйств, удовлетворяющих условию поиска  будет представлен в виде отчета.</a:t>
            </a:r>
            <a:endParaRPr lang="ru-RU" b="1" i="1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ru-RU" b="1" i="1" dirty="0" smtClean="0"/>
              <a:t>Выходные формы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Результирующие данные по запросу, сформированному пользователем, помещаются в выходную форму в формате   </a:t>
            </a:r>
            <a:r>
              <a:rPr lang="en-US" dirty="0" smtClean="0"/>
              <a:t>Excel</a:t>
            </a:r>
            <a:r>
              <a:rPr lang="ru-RU" dirty="0" smtClean="0"/>
              <a:t> или </a:t>
            </a:r>
            <a:r>
              <a:rPr lang="en-US" dirty="0" smtClean="0"/>
              <a:t>Fox Pro</a:t>
            </a:r>
            <a:r>
              <a:rPr lang="ru-RU" dirty="0" smtClean="0"/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В зависимости от выбранных дополнительных параметров будет сформирована выходная форма, содержащая дополнительные столбцы. Так например, если в качестве дополнительного параметра указываются сведения об образовании, то в выходной  форме помимо основных столбцов будут присутствовать столбцы по типу образования и специальности по образованию.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6F1AD7-710B-44C2-8D35-052EB45BC472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ru-RU" sz="1000" dirty="0" smtClean="0"/>
              <a:t>Введен «Учет транспортных средств» для транспортных средств, не принадлежащих хозяйству, собственниками которых являются юридические и физические лица.</a:t>
            </a:r>
          </a:p>
          <a:p>
            <a:pPr>
              <a:defRPr/>
            </a:pPr>
            <a:r>
              <a:rPr lang="ru-RU" sz="1000" dirty="0" smtClean="0"/>
              <a:t> </a:t>
            </a:r>
          </a:p>
          <a:p>
            <a:pPr>
              <a:defRPr/>
            </a:pPr>
            <a:r>
              <a:rPr lang="ru-RU" sz="1000" dirty="0" smtClean="0"/>
              <a:t>Учет собственников - юридических лиц, с возможностью добавления новых </a:t>
            </a:r>
            <a:r>
              <a:rPr lang="ru-RU" sz="1000" dirty="0" err="1" smtClean="0"/>
              <a:t>юрлиц</a:t>
            </a:r>
            <a:r>
              <a:rPr lang="ru-RU" sz="1000" dirty="0" smtClean="0"/>
              <a:t> в справочник «Предприятия, организации, учреждения»</a:t>
            </a:r>
          </a:p>
          <a:p>
            <a:pPr>
              <a:defRPr/>
            </a:pPr>
            <a:r>
              <a:rPr lang="ru-RU" sz="1000" dirty="0" smtClean="0"/>
              <a:t>Формирование  Реестра муниципальных транспортных средств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81CF42-3CD1-42EC-8856-98E24D6C4CA2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ru-RU" sz="1000" dirty="0" smtClean="0"/>
              <a:t>Введен «Учет транспортных средств» для транспортных средств, не принадлежащих хозяйству, собственниками которых являются юридические и физические лица.</a:t>
            </a:r>
          </a:p>
          <a:p>
            <a:pPr>
              <a:defRPr/>
            </a:pPr>
            <a:r>
              <a:rPr lang="ru-RU" sz="1000" dirty="0" smtClean="0"/>
              <a:t> </a:t>
            </a:r>
          </a:p>
          <a:p>
            <a:pPr>
              <a:defRPr/>
            </a:pPr>
            <a:r>
              <a:rPr lang="ru-RU" sz="1000" dirty="0" smtClean="0"/>
              <a:t>Учет собственников - юридических лиц, с возможностью добавления новых </a:t>
            </a:r>
            <a:r>
              <a:rPr lang="ru-RU" sz="1000" dirty="0" err="1" smtClean="0"/>
              <a:t>юрлиц</a:t>
            </a:r>
            <a:r>
              <a:rPr lang="ru-RU" sz="1000" dirty="0" smtClean="0"/>
              <a:t> в справочник «Предприятия, организации, учреждения»</a:t>
            </a:r>
          </a:p>
          <a:p>
            <a:pPr>
              <a:defRPr/>
            </a:pPr>
            <a:r>
              <a:rPr lang="ru-RU" sz="1000" dirty="0" smtClean="0"/>
              <a:t>Формирование  Реестра муниципальных транспортных средств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EAFDEA-584A-4AC1-8136-CA941D4E4E4F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Режим «Аренда земельных участков» для выполнения функций:</a:t>
            </a:r>
          </a:p>
          <a:p>
            <a:r>
              <a:rPr lang="ru-RU" smtClean="0"/>
              <a:t>Учет договоров аренды земельных участков (добавление, просмотр, изменение, удаление)</a:t>
            </a:r>
          </a:p>
          <a:p>
            <a:r>
              <a:rPr lang="ru-RU" smtClean="0"/>
              <a:t>Учет арендодателей - юридических лиц, с возможностью добавления новых юрлиц в справочник «Предприятия, организации, учреждения»</a:t>
            </a:r>
          </a:p>
          <a:p>
            <a:r>
              <a:rPr lang="ru-RU" smtClean="0"/>
              <a:t>Учет арендаторов:  физических и юридических лиц</a:t>
            </a:r>
          </a:p>
          <a:p>
            <a:r>
              <a:rPr lang="ru-RU" smtClean="0"/>
              <a:t>Ввод коэффициентов для расчета арендной платы</a:t>
            </a:r>
          </a:p>
          <a:p>
            <a:r>
              <a:rPr lang="ru-RU" smtClean="0"/>
              <a:t>Расчет арендной платы в зависимости от коэффициентов</a:t>
            </a:r>
          </a:p>
          <a:p>
            <a:r>
              <a:rPr lang="ru-RU" smtClean="0"/>
              <a:t>Формирование  Реестра договоров об аренде земли</a:t>
            </a:r>
          </a:p>
          <a:p>
            <a:r>
              <a:rPr lang="ru-RU" smtClean="0"/>
              <a:t>Введен Режим «Аренда имущества» для выполнения функций:</a:t>
            </a:r>
          </a:p>
          <a:p>
            <a:r>
              <a:rPr lang="ru-RU" smtClean="0"/>
              <a:t> Учет договоров аренды имущества (добавление, просмотр, изменение, удаление)</a:t>
            </a:r>
          </a:p>
          <a:p>
            <a:r>
              <a:rPr lang="ru-RU" smtClean="0"/>
              <a:t>Учет арендодателей - юридических лиц, с возможностью добавления новых юрлиц в справочник «Предприятия, организации, учреждения»</a:t>
            </a:r>
          </a:p>
          <a:p>
            <a:r>
              <a:rPr lang="ru-RU" smtClean="0"/>
              <a:t>Учет арендаторов:  физических и юридических лиц</a:t>
            </a:r>
          </a:p>
          <a:p>
            <a:r>
              <a:rPr lang="ru-RU" smtClean="0"/>
              <a:t>Ввод коэффициентов для расчета арендной платы</a:t>
            </a:r>
          </a:p>
          <a:p>
            <a:r>
              <a:rPr lang="ru-RU" smtClean="0"/>
              <a:t>Расчет арендной платы в зависимости от коэффициентов</a:t>
            </a:r>
          </a:p>
          <a:p>
            <a:r>
              <a:rPr lang="ru-RU" smtClean="0"/>
              <a:t>Формирование  Реестра договоров об аренде имущества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45C854-275B-4DB1-AFC0-49C5E6DE8A05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Режим «Аренда земельных участков» для выполнения функций:</a:t>
            </a:r>
          </a:p>
          <a:p>
            <a:r>
              <a:rPr lang="ru-RU" smtClean="0"/>
              <a:t>Учет договоров аренды земельных участков (добавление, просмотр, изменение, удаление)</a:t>
            </a:r>
          </a:p>
          <a:p>
            <a:r>
              <a:rPr lang="ru-RU" smtClean="0"/>
              <a:t>Учет арендодателей - юридических лиц, с возможностью добавления новых юрлиц в справочник «Предприятия, организации, учреждения»</a:t>
            </a:r>
          </a:p>
          <a:p>
            <a:r>
              <a:rPr lang="ru-RU" smtClean="0"/>
              <a:t>Учет арендаторов:  физических и юридических лиц</a:t>
            </a:r>
          </a:p>
          <a:p>
            <a:r>
              <a:rPr lang="ru-RU" smtClean="0"/>
              <a:t>Ввод коэффициентов для расчета арендной платы</a:t>
            </a:r>
          </a:p>
          <a:p>
            <a:r>
              <a:rPr lang="ru-RU" smtClean="0"/>
              <a:t>Расчет арендной платы в зависимости от коэффициентов</a:t>
            </a:r>
          </a:p>
          <a:p>
            <a:r>
              <a:rPr lang="ru-RU" smtClean="0"/>
              <a:t>Формирование  Реестра договоров об аренде земли</a:t>
            </a:r>
          </a:p>
          <a:p>
            <a:r>
              <a:rPr lang="ru-RU" smtClean="0"/>
              <a:t>Введен Режим «Аренда имущества» для выполнения функций:</a:t>
            </a:r>
          </a:p>
          <a:p>
            <a:r>
              <a:rPr lang="ru-RU" smtClean="0"/>
              <a:t> Учет договоров аренды имущества (добавление, просмотр, изменение, удаление)</a:t>
            </a:r>
          </a:p>
          <a:p>
            <a:r>
              <a:rPr lang="ru-RU" smtClean="0"/>
              <a:t>Учет арендодателей - юридических лиц, с возможностью добавления новых юрлиц в справочник «Предприятия, организации, учреждения»</a:t>
            </a:r>
          </a:p>
          <a:p>
            <a:r>
              <a:rPr lang="ru-RU" smtClean="0"/>
              <a:t>Учет арендаторов:  физических и юридических лиц</a:t>
            </a:r>
          </a:p>
          <a:p>
            <a:r>
              <a:rPr lang="ru-RU" smtClean="0"/>
              <a:t>Ввод коэффициентов для расчета арендной платы</a:t>
            </a:r>
          </a:p>
          <a:p>
            <a:r>
              <a:rPr lang="ru-RU" smtClean="0"/>
              <a:t>Расчет арендной платы в зависимости от коэффициентов</a:t>
            </a:r>
          </a:p>
          <a:p>
            <a:r>
              <a:rPr lang="ru-RU" smtClean="0"/>
              <a:t>Формирование  Реестра договоров об аренде имущества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B3CD34-AC34-467D-A5E9-48F5995B7449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94351D-B06A-4374-AD6A-DD3DC5078044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7DF274-1508-4CC5-B9FE-6ED01CA325DD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CA7A7F-F973-4F2C-8F66-EF1EF1E949B1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A2136BC-048B-4793-9EE9-3D6834D016F6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E26BF-2AC3-4A2A-878B-A3813FFE4763}" type="datetimeFigureOut">
              <a:rPr lang="en-US"/>
              <a:pPr>
                <a:defRPr/>
              </a:pPr>
              <a:t>10/19/2017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F5059-D7FF-4744-8ED0-68F1E05231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054941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7F264-37F1-4922-A0C8-B05B863C3C83}" type="datetimeFigureOut">
              <a:rPr lang="en-US"/>
              <a:pPr>
                <a:defRPr/>
              </a:pPr>
              <a:t>10/19/2017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671D1-39AE-4750-9A36-3EF04993C9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704694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917A2-16E3-4766-847C-F115BDB7B9CF}" type="datetimeFigureOut">
              <a:rPr lang="en-US"/>
              <a:pPr>
                <a:defRPr/>
              </a:pPr>
              <a:t>10/19/2017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7362C-4EB5-4683-91E8-A05FA613C1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67984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EC06B-5D6E-46D9-8481-75F29D05D226}" type="datetimeFigureOut">
              <a:rPr lang="en-US"/>
              <a:pPr>
                <a:defRPr/>
              </a:pPr>
              <a:t>10/19/2017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33A68-BAD4-4830-8D95-AFE9354ABB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847579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C866A-23E8-4EC3-B492-A5BAA69381B1}" type="datetimeFigureOut">
              <a:rPr lang="en-US"/>
              <a:pPr>
                <a:defRPr/>
              </a:pPr>
              <a:t>10/19/2017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E6B97-4E72-4A90-BBCF-0DAF63B5BB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957452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605B9-2013-437D-AE60-E3B560D92A7C}" type="datetimeFigureOut">
              <a:rPr lang="en-US"/>
              <a:pPr>
                <a:defRPr/>
              </a:pPr>
              <a:t>10/19/2017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3904D-6360-452C-A574-58C2881307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365398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1E5E7-57F8-4E6A-87E9-8CE3D666450F}" type="datetimeFigureOut">
              <a:rPr lang="en-US"/>
              <a:pPr>
                <a:defRPr/>
              </a:pPr>
              <a:t>10/19/2017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FFB71-7B05-4F4F-AE1E-D8E2C84CF2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95301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363E3-D2F7-44B3-B6C7-890FC63361C7}" type="datetimeFigureOut">
              <a:rPr lang="en-US"/>
              <a:pPr>
                <a:defRPr/>
              </a:pPr>
              <a:t>10/19/2017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41598-2A7B-4971-9572-A2858D226F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68025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9D369E-E234-45A1-8570-6C2A5AD2A49B}" type="datetimeFigureOut">
              <a:rPr lang="en-US"/>
              <a:pPr>
                <a:defRPr/>
              </a:pPr>
              <a:t>10/19/2017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B59F0B-2D72-4BC7-AFDB-85187CB089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765350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866779-8E13-4771-91A2-1FE9B863355E}" type="datetimeFigureOut">
              <a:rPr lang="en-US"/>
              <a:pPr>
                <a:defRPr/>
              </a:pPr>
              <a:t>10/19/2017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B9B05-0752-4A5B-A6A7-8A5A567B3F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706445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75A27-392E-4616-B11F-A24FB474777A}" type="datetimeFigureOut">
              <a:rPr lang="en-US"/>
              <a:pPr>
                <a:defRPr/>
              </a:pPr>
              <a:t>10/19/2017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D2CB3-B480-4532-9556-9BBAA6618B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88047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38E53F2-3EC4-416B-9B7A-6EB0D467ED44}" type="datetimeFigureOut">
              <a:rPr lang="en-US"/>
              <a:pPr>
                <a:defRPr/>
              </a:pPr>
              <a:t>10/19/2017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41E5856-E0B5-4FDE-B213-BA77B5AFD2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7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image" Target="../media/image82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Презентация\0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438" y="0"/>
            <a:ext cx="9144001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071563" y="3571875"/>
            <a:ext cx="7072312" cy="2625725"/>
            <a:chOff x="1000100" y="4500585"/>
            <a:chExt cx="7072362" cy="2626033"/>
          </a:xfrm>
        </p:grpSpPr>
        <p:sp>
          <p:nvSpPr>
            <p:cNvPr id="8" name="TextBox 7"/>
            <p:cNvSpPr txBox="1"/>
            <p:nvPr/>
          </p:nvSpPr>
          <p:spPr>
            <a:xfrm>
              <a:off x="1000100" y="4572029"/>
              <a:ext cx="7072362" cy="2554589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2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+mn-lt"/>
                </a:rPr>
                <a:t>Автоматизированная информационная система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2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+mn-lt"/>
                </a:rPr>
                <a:t>«Сельское административное образование»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2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+mn-lt"/>
                </a:rPr>
                <a:t> АИС САО</a:t>
              </a:r>
              <a:endPara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1000100" y="4500585"/>
              <a:ext cx="7072362" cy="158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Назначение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457200" y="1712913"/>
            <a:ext cx="8382000" cy="347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Автоматизированная информационная система «Сельское административное образование» (АИС САО) предназначена для:</a:t>
            </a:r>
          </a:p>
          <a:p>
            <a:pPr>
              <a:buFont typeface="Wingdings" pitchFamily="2" charset="2"/>
              <a:buChar char="Ш"/>
              <a:defRPr/>
            </a:pPr>
            <a:r>
              <a:rPr lang="ru-RU" sz="2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комплексной автоматизации </a:t>
            </a:r>
            <a:r>
              <a:rPr lang="ru-RU" sz="2000" b="1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похозяйственного</a:t>
            </a:r>
            <a:r>
              <a:rPr lang="ru-RU" sz="2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учета в   субъектах РФ, </a:t>
            </a:r>
          </a:p>
          <a:p>
            <a:pPr>
              <a:buFont typeface="Wingdings" pitchFamily="2" charset="2"/>
              <a:buChar char="Ш"/>
              <a:defRPr/>
            </a:pPr>
            <a:r>
              <a:rPr lang="ru-RU" sz="2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   формирования, ведения и использования баз данных о населении, о хозяйствах, земельных участках, жилом фонде, материально-технической базе хозяйств, </a:t>
            </a:r>
          </a:p>
          <a:p>
            <a:pPr>
              <a:buFont typeface="Wingdings" pitchFamily="2" charset="2"/>
              <a:buChar char="Ш"/>
              <a:defRPr/>
            </a:pPr>
            <a:r>
              <a:rPr lang="ru-RU" sz="2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   информационного обслуживания  и предоставления услуг населению,</a:t>
            </a:r>
          </a:p>
          <a:p>
            <a:pPr>
              <a:buFont typeface="Wingdings" pitchFamily="2" charset="2"/>
              <a:buChar char="Ш"/>
              <a:defRPr/>
            </a:pPr>
            <a:r>
              <a:rPr lang="ru-RU" sz="2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  территориального учета муниципального образования.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Цели создания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539750" y="1773238"/>
            <a:ext cx="8382000" cy="369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  <a:defRPr/>
            </a:pPr>
            <a:r>
              <a:rPr lang="ru-RU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Повышение эффективности планирования деятельности органов власти.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Повышение эффективности выполнения органами власти и местного самоуправления контрольно-надзорных, правоприменительных функций, включая предоставление государственных услуг населению.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Обеспечение эффективности государственной социальной поддержки. 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Обеспечение сбора налогов в бюджет.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Обеспечения основных прав и защиты свобод граждан.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Обеспечения эффективного комплексного управления. территориями и мониторинга социально-экономической ситуации в субъекте РФ.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Список пользователей 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6149" name="Таблица 8" descr="Клиенты  АИС САО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65"/>
          <a:stretch>
            <a:fillRect/>
          </a:stretch>
        </p:blipFill>
        <p:spPr bwMode="auto">
          <a:xfrm>
            <a:off x="3454400" y="1020763"/>
            <a:ext cx="5332413" cy="555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Уровни функционирования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717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000125"/>
            <a:ext cx="7715250" cy="548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Взаимодействие со СПУН и АИС Паспорт САО </a:t>
            </a:r>
            <a:endParaRPr lang="en-US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819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143000"/>
            <a:ext cx="7699375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Структура АИС САО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922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214438"/>
            <a:ext cx="8572500" cy="527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Главное меню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1024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25" y="1943100"/>
            <a:ext cx="6884988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Учет </a:t>
            </a:r>
            <a:r>
              <a:rPr 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похозяйственных</a:t>
            </a: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 книг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1126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1809750"/>
            <a:ext cx="5867400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Учет хозяйств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12293" name="Picture 8" descr="Сл10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5" y="1601788"/>
            <a:ext cx="588645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Данные о людях</a:t>
            </a:r>
          </a:p>
        </p:txBody>
      </p:sp>
      <p:pic>
        <p:nvPicPr>
          <p:cNvPr id="1331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13" y="1114425"/>
            <a:ext cx="5819775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Образование</a:t>
            </a:r>
          </a:p>
        </p:txBody>
      </p:sp>
      <p:pic>
        <p:nvPicPr>
          <p:cNvPr id="1434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13" y="1114425"/>
            <a:ext cx="5819775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Работа</a:t>
            </a:r>
          </a:p>
        </p:txBody>
      </p:sp>
      <p:pic>
        <p:nvPicPr>
          <p:cNvPr id="1536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13" y="1114425"/>
            <a:ext cx="5819775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Пенсия</a:t>
            </a:r>
          </a:p>
        </p:txBody>
      </p:sp>
      <p:pic>
        <p:nvPicPr>
          <p:cNvPr id="1638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13" y="1114425"/>
            <a:ext cx="5819775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Льготы</a:t>
            </a:r>
          </a:p>
        </p:txBody>
      </p:sp>
      <p:pic>
        <p:nvPicPr>
          <p:cNvPr id="174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1143000"/>
            <a:ext cx="5819775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1143000"/>
            <a:ext cx="5819775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1143000"/>
            <a:ext cx="5819775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Воинский учет</a:t>
            </a:r>
          </a:p>
        </p:txBody>
      </p:sp>
      <p:pic>
        <p:nvPicPr>
          <p:cNvPr id="1843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1285875"/>
            <a:ext cx="5648325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928938"/>
            <a:ext cx="4810125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Родственники</a:t>
            </a:r>
          </a:p>
        </p:txBody>
      </p:sp>
      <p:pic>
        <p:nvPicPr>
          <p:cNvPr id="1946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13" y="1114425"/>
            <a:ext cx="5819775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13" y="1114425"/>
            <a:ext cx="5819775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Земельный учет</a:t>
            </a:r>
          </a:p>
        </p:txBody>
      </p:sp>
      <p:pic>
        <p:nvPicPr>
          <p:cNvPr id="2048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75" y="1971675"/>
            <a:ext cx="504825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5" y="1223963"/>
            <a:ext cx="588645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1114425"/>
            <a:ext cx="7380287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1109663"/>
            <a:ext cx="7351713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Жилой фонд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2150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013" y="1338263"/>
            <a:ext cx="5895975" cy="50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Учет скота хозяйств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22533" name="Picture 22" descr="Сл15_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357313"/>
            <a:ext cx="71247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Учет технических средств 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2355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163" y="1709738"/>
            <a:ext cx="5781675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95410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Учет специализированных жилых </a:t>
            </a:r>
          </a:p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помещений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2458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628775"/>
            <a:ext cx="514350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3644900"/>
            <a:ext cx="5553075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Журнал регистраций граждан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2560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671638"/>
            <a:ext cx="6437313" cy="351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Журнал регистраций граждан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2662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214438"/>
            <a:ext cx="7504113" cy="530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Учет земель вне хозяйств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27653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643063"/>
            <a:ext cx="7380288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Учет объектов недвижимости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28677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1214438"/>
            <a:ext cx="6500812" cy="497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1714500"/>
            <a:ext cx="469582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5" y="4357688"/>
            <a:ext cx="4357688" cy="213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Учет социальных объектов 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1026" name="Object 7"/>
          <p:cNvGraphicFramePr>
            <a:graphicFrameLocks noChangeAspect="1"/>
          </p:cNvGraphicFramePr>
          <p:nvPr/>
        </p:nvGraphicFramePr>
        <p:xfrm>
          <a:off x="606425" y="1690688"/>
          <a:ext cx="7932738" cy="347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Visio" r:id="rId3" imgW="7933483" imgH="3475894" progId="Visio.Drawing.11">
                  <p:embed/>
                </p:oleObj>
              </mc:Choice>
              <mc:Fallback>
                <p:oleObj name="Visio" r:id="rId3" imgW="7933483" imgH="3475894" progId="Visio.Drawing.11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425" y="1690688"/>
                        <a:ext cx="7932738" cy="347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Перезакладка</a:t>
            </a: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книг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29701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1143000"/>
            <a:ext cx="3476625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8" y="3429000"/>
            <a:ext cx="3705225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3286125"/>
            <a:ext cx="7513638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Налог на землю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30725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1143000"/>
            <a:ext cx="498157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11" descr="Сл23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5" y="2500313"/>
            <a:ext cx="4933950" cy="351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Налог на имущество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3174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1366838"/>
            <a:ext cx="7380287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Налог на имущество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3277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075" y="2266950"/>
            <a:ext cx="3371850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Налог на имущество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33797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1500188"/>
            <a:ext cx="8742363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Выгрузка для ФНС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348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1571625"/>
            <a:ext cx="5886450" cy="408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Выгрузка для ФНС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3584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1571625"/>
            <a:ext cx="3838575" cy="402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Реестр выданных справок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6869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571625"/>
            <a:ext cx="6684963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95410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Реестр выданных справок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37893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1714500"/>
            <a:ext cx="493395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95410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Реестр выданных справок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38917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71625"/>
            <a:ext cx="7294563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940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714500"/>
            <a:ext cx="828675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Реестр выданных справок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Делопроизводство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4096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071563"/>
            <a:ext cx="698023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1071563"/>
            <a:ext cx="7589837" cy="557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25" y="966788"/>
            <a:ext cx="6989763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Делопроизводство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4198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85875"/>
            <a:ext cx="7005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Делопроизводство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43013" name="Picture 21" descr="Сл27_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714500"/>
            <a:ext cx="8618538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Учет муниципальных кадров</a:t>
            </a:r>
          </a:p>
        </p:txBody>
      </p:sp>
      <p:pic>
        <p:nvPicPr>
          <p:cNvPr id="4403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8" y="1428750"/>
            <a:ext cx="7589837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Учет муниципальных кадров</a:t>
            </a:r>
          </a:p>
        </p:txBody>
      </p:sp>
      <p:pic>
        <p:nvPicPr>
          <p:cNvPr id="4506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1714500"/>
            <a:ext cx="5838825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Учет муниципальных кадров</a:t>
            </a:r>
          </a:p>
        </p:txBody>
      </p:sp>
      <p:pic>
        <p:nvPicPr>
          <p:cNvPr id="4608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1571625"/>
            <a:ext cx="4933950" cy="351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6018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lnSpc>
                <a:spcPct val="5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  <a:p>
            <a:pPr indent="273050" algn="ctr" fontAlgn="auto">
              <a:lnSpc>
                <a:spcPct val="5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Форматы  отчетов</a:t>
            </a:r>
          </a:p>
        </p:txBody>
      </p:sp>
      <p:pic>
        <p:nvPicPr>
          <p:cNvPr id="4710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628775"/>
            <a:ext cx="4924425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0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88" y="2071688"/>
            <a:ext cx="5048250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6018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lnSpc>
                <a:spcPct val="5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  <a:p>
            <a:pPr indent="273050" algn="ctr" fontAlgn="auto">
              <a:lnSpc>
                <a:spcPct val="5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Форматы  отчетов</a:t>
            </a:r>
          </a:p>
        </p:txBody>
      </p:sp>
      <p:pic>
        <p:nvPicPr>
          <p:cNvPr id="48133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628775"/>
            <a:ext cx="4924425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88" y="2071688"/>
            <a:ext cx="5048250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5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500188"/>
            <a:ext cx="7189788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Выпуск отчетов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4915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025" y="1671638"/>
            <a:ext cx="4933950" cy="351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180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363" y="1638300"/>
            <a:ext cx="639127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Редактор отчетов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468313" y="1484313"/>
            <a:ext cx="8382000" cy="474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20000"/>
              </a:lnSpc>
              <a:spcAft>
                <a:spcPct val="10000"/>
              </a:spcAft>
              <a:defRPr/>
            </a:pPr>
            <a:r>
              <a:rPr lang="ru-RU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			</a:t>
            </a:r>
            <a:r>
              <a:rPr lang="ru-RU" sz="2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1 этап Создание </a:t>
            </a:r>
            <a:r>
              <a:rPr lang="ru-RU" sz="2000" b="1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Excel</a:t>
            </a:r>
            <a:r>
              <a:rPr lang="en-US" sz="2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-</a:t>
            </a:r>
            <a:r>
              <a:rPr lang="ru-RU" sz="2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шаблона</a:t>
            </a:r>
          </a:p>
          <a:p>
            <a:pPr marL="342900" indent="-342900">
              <a:lnSpc>
                <a:spcPct val="120000"/>
              </a:lnSpc>
              <a:defRPr/>
            </a:pPr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1 шаг. Определение  Excel-шаблона</a:t>
            </a:r>
          </a:p>
          <a:p>
            <a:pPr marL="342900" indent="-342900">
              <a:lnSpc>
                <a:spcPct val="120000"/>
              </a:lnSpc>
              <a:defRPr/>
            </a:pPr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2 шаг. Создание нового шаблона на базе имеющегося в системе </a:t>
            </a:r>
          </a:p>
          <a:p>
            <a:pPr marL="342900" indent="-342900">
              <a:lnSpc>
                <a:spcPct val="120000"/>
              </a:lnSpc>
              <a:defRPr/>
            </a:pPr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3 шаг. Сохранение </a:t>
            </a:r>
            <a:r>
              <a:rPr lang="ru-RU" sz="1600" b="1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Excel</a:t>
            </a:r>
            <a:r>
              <a:rPr lang="en-US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-</a:t>
            </a:r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шаблона </a:t>
            </a:r>
          </a:p>
          <a:p>
            <a:pPr marL="342900" indent="-342900">
              <a:lnSpc>
                <a:spcPct val="120000"/>
              </a:lnSpc>
              <a:defRPr/>
            </a:pPr>
            <a:r>
              <a:rPr lang="ru-RU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			</a:t>
            </a:r>
            <a:r>
              <a:rPr lang="ru-RU" sz="2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2 этап Создание отчета в Редакторе</a:t>
            </a:r>
          </a:p>
          <a:p>
            <a:pPr marL="342900" indent="-342900">
              <a:lnSpc>
                <a:spcPct val="120000"/>
              </a:lnSpc>
              <a:defRPr/>
            </a:pPr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4 шаг. Создание нового отчета</a:t>
            </a:r>
          </a:p>
          <a:p>
            <a:pPr marL="342900" indent="-342900">
              <a:lnSpc>
                <a:spcPct val="120000"/>
              </a:lnSpc>
              <a:defRPr/>
            </a:pPr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5 шаг  Добавление параметров</a:t>
            </a:r>
          </a:p>
          <a:p>
            <a:pPr marL="342900" indent="-342900">
              <a:lnSpc>
                <a:spcPct val="120000"/>
              </a:lnSpc>
              <a:defRPr/>
            </a:pPr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6 шаг  Выбор ячеек</a:t>
            </a:r>
          </a:p>
          <a:p>
            <a:pPr marL="342900" indent="-342900">
              <a:lnSpc>
                <a:spcPct val="120000"/>
              </a:lnSpc>
              <a:defRPr/>
            </a:pPr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7 шаг  Описание ячеек</a:t>
            </a:r>
          </a:p>
          <a:p>
            <a:pPr marL="342900" indent="-342900">
              <a:lnSpc>
                <a:spcPct val="120000"/>
              </a:lnSpc>
              <a:defRPr/>
            </a:pPr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8 шаг  Получение и проверка результата </a:t>
            </a:r>
          </a:p>
          <a:p>
            <a:pPr marL="342900" indent="-342900">
              <a:lnSpc>
                <a:spcPct val="120000"/>
              </a:lnSpc>
              <a:defRPr/>
            </a:pPr>
            <a:r>
              <a:rPr lang="ru-RU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			</a:t>
            </a:r>
            <a:r>
              <a:rPr lang="ru-RU" sz="2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3 этап Тиражирование</a:t>
            </a:r>
          </a:p>
          <a:p>
            <a:pPr marL="342900" indent="-342900">
              <a:lnSpc>
                <a:spcPct val="120000"/>
              </a:lnSpc>
              <a:defRPr/>
            </a:pPr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9 шаг  Выгрузка отчета</a:t>
            </a:r>
          </a:p>
          <a:p>
            <a:pPr marL="342900" indent="-342900">
              <a:lnSpc>
                <a:spcPct val="120000"/>
              </a:lnSpc>
              <a:defRPr/>
            </a:pPr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10 шаг  Копирование шаблона</a:t>
            </a:r>
          </a:p>
          <a:p>
            <a:pPr marL="342900" indent="-342900">
              <a:lnSpc>
                <a:spcPct val="120000"/>
              </a:lnSpc>
              <a:defRPr/>
            </a:pPr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11 шаг Загрузка отчета</a:t>
            </a:r>
          </a:p>
          <a:p>
            <a:pPr marL="342900" indent="-342900">
              <a:lnSpc>
                <a:spcPct val="120000"/>
              </a:lnSpc>
              <a:defRPr/>
            </a:pPr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12 шаг Запись шаблона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Редактор отчетов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468313" y="1484313"/>
            <a:ext cx="8382000" cy="474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20000"/>
              </a:lnSpc>
              <a:spcAft>
                <a:spcPct val="10000"/>
              </a:spcAft>
              <a:defRPr/>
            </a:pPr>
            <a:r>
              <a:rPr lang="ru-RU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			</a:t>
            </a:r>
            <a:r>
              <a:rPr lang="ru-RU" sz="2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1 этап Создание </a:t>
            </a:r>
            <a:r>
              <a:rPr lang="ru-RU" sz="2000" b="1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Excel</a:t>
            </a:r>
            <a:r>
              <a:rPr lang="en-US" sz="2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-</a:t>
            </a:r>
            <a:r>
              <a:rPr lang="ru-RU" sz="2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шаблона</a:t>
            </a:r>
          </a:p>
          <a:p>
            <a:pPr marL="342900" indent="-342900">
              <a:lnSpc>
                <a:spcPct val="120000"/>
              </a:lnSpc>
              <a:defRPr/>
            </a:pPr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1 шаг. Определение  Excel-шаблона</a:t>
            </a:r>
          </a:p>
          <a:p>
            <a:pPr marL="342900" indent="-342900">
              <a:lnSpc>
                <a:spcPct val="120000"/>
              </a:lnSpc>
              <a:defRPr/>
            </a:pPr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2 шаг. Создание нового шаблона на базе имеющегося в системе </a:t>
            </a:r>
          </a:p>
          <a:p>
            <a:pPr marL="342900" indent="-342900">
              <a:lnSpc>
                <a:spcPct val="120000"/>
              </a:lnSpc>
              <a:defRPr/>
            </a:pPr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3 шаг. Сохранение </a:t>
            </a:r>
            <a:r>
              <a:rPr lang="ru-RU" sz="1600" b="1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Excel</a:t>
            </a:r>
            <a:r>
              <a:rPr lang="en-US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-</a:t>
            </a:r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шаблона </a:t>
            </a:r>
          </a:p>
          <a:p>
            <a:pPr marL="342900" indent="-342900">
              <a:lnSpc>
                <a:spcPct val="120000"/>
              </a:lnSpc>
              <a:defRPr/>
            </a:pPr>
            <a:r>
              <a:rPr lang="ru-RU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			</a:t>
            </a:r>
            <a:r>
              <a:rPr lang="ru-RU" sz="2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2 этап Создание отчета в Редакторе</a:t>
            </a:r>
          </a:p>
          <a:p>
            <a:pPr marL="342900" indent="-342900">
              <a:lnSpc>
                <a:spcPct val="120000"/>
              </a:lnSpc>
              <a:defRPr/>
            </a:pPr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4 шаг. Создание нового отчета</a:t>
            </a:r>
          </a:p>
          <a:p>
            <a:pPr marL="342900" indent="-342900">
              <a:lnSpc>
                <a:spcPct val="120000"/>
              </a:lnSpc>
              <a:defRPr/>
            </a:pPr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5 шаг  Добавление параметров</a:t>
            </a:r>
          </a:p>
          <a:p>
            <a:pPr marL="342900" indent="-342900">
              <a:lnSpc>
                <a:spcPct val="120000"/>
              </a:lnSpc>
              <a:defRPr/>
            </a:pPr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6 шаг  Выбор ячеек</a:t>
            </a:r>
          </a:p>
          <a:p>
            <a:pPr marL="342900" indent="-342900">
              <a:lnSpc>
                <a:spcPct val="120000"/>
              </a:lnSpc>
              <a:defRPr/>
            </a:pPr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7 шаг  Описание ячеек</a:t>
            </a:r>
          </a:p>
          <a:p>
            <a:pPr marL="342900" indent="-342900">
              <a:lnSpc>
                <a:spcPct val="120000"/>
              </a:lnSpc>
              <a:defRPr/>
            </a:pPr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8 шаг  Получение и проверка результата </a:t>
            </a:r>
          </a:p>
          <a:p>
            <a:pPr marL="342900" indent="-342900">
              <a:lnSpc>
                <a:spcPct val="120000"/>
              </a:lnSpc>
              <a:defRPr/>
            </a:pPr>
            <a:r>
              <a:rPr lang="ru-RU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			</a:t>
            </a:r>
            <a:r>
              <a:rPr lang="ru-RU" sz="2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3 этап Тиражирование</a:t>
            </a:r>
          </a:p>
          <a:p>
            <a:pPr marL="342900" indent="-342900">
              <a:lnSpc>
                <a:spcPct val="120000"/>
              </a:lnSpc>
              <a:defRPr/>
            </a:pPr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9 шаг  Выгрузка отчета</a:t>
            </a:r>
          </a:p>
          <a:p>
            <a:pPr marL="342900" indent="-342900">
              <a:lnSpc>
                <a:spcPct val="120000"/>
              </a:lnSpc>
              <a:defRPr/>
            </a:pPr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10 шаг  Копирование шаблона</a:t>
            </a:r>
          </a:p>
          <a:p>
            <a:pPr marL="342900" indent="-342900">
              <a:lnSpc>
                <a:spcPct val="120000"/>
              </a:lnSpc>
              <a:defRPr/>
            </a:pPr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11 шаг Загрузка отчета</a:t>
            </a:r>
          </a:p>
          <a:p>
            <a:pPr marL="342900" indent="-342900">
              <a:lnSpc>
                <a:spcPct val="120000"/>
              </a:lnSpc>
              <a:defRPr/>
            </a:pPr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12 шаг Запись шаблона</a:t>
            </a:r>
          </a:p>
        </p:txBody>
      </p:sp>
      <p:pic>
        <p:nvPicPr>
          <p:cNvPr id="5222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8" y="2928938"/>
            <a:ext cx="493395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Редактор отчетов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990000"/>
                </a:solidFill>
              </a:rPr>
              <a:t>Дополнительные функции </a:t>
            </a:r>
          </a:p>
        </p:txBody>
      </p:sp>
      <p:pic>
        <p:nvPicPr>
          <p:cNvPr id="5325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663" y="1376363"/>
            <a:ext cx="5400675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АИС САО верхнего уровня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5427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1476375"/>
            <a:ext cx="5962650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300" name="Picture 11" descr="Сл30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35"/>
          <a:stretch>
            <a:fillRect/>
          </a:stretch>
        </p:blipFill>
        <p:spPr bwMode="auto">
          <a:xfrm>
            <a:off x="1071563" y="1714500"/>
            <a:ext cx="6877050" cy="190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Генератор запросов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324" name="Picture 11" descr="Сл30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35"/>
          <a:stretch>
            <a:fillRect/>
          </a:stretch>
        </p:blipFill>
        <p:spPr bwMode="auto">
          <a:xfrm>
            <a:off x="1060450" y="1330325"/>
            <a:ext cx="6877050" cy="190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Генератор запросов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2714625"/>
            <a:ext cx="5894387" cy="348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348" name="Picture 13" descr="Сл30_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1571625"/>
            <a:ext cx="8734425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Генератор запросов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Запросы по хозяйствам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5837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25" y="1357313"/>
            <a:ext cx="4754563" cy="423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95410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Запросы по агрегированным данным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5939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913" y="1928813"/>
            <a:ext cx="5972175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1371600"/>
            <a:ext cx="6999287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95410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Запросы по агрегированным данным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60421" name="Picture 192" descr="Сл31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500188"/>
            <a:ext cx="6905625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Учет имущества МО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6144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38" y="2476500"/>
            <a:ext cx="587692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1071563"/>
            <a:ext cx="7313613" cy="530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Учет имущества МО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6246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85875"/>
            <a:ext cx="7427913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Аренда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634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1428750"/>
            <a:ext cx="7085012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Аренда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6451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428750"/>
            <a:ext cx="7056438" cy="460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41056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Журнал выгрузки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357188" y="1285875"/>
            <a:ext cx="8597900" cy="497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ru-RU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Формирование записей в Журнал при выполнении операций на уровне с/а:</a:t>
            </a:r>
          </a:p>
          <a:p>
            <a:pPr lvl="2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Восстановить данные</a:t>
            </a:r>
          </a:p>
          <a:p>
            <a:pPr lvl="2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Сохранить  данные</a:t>
            </a:r>
          </a:p>
          <a:p>
            <a:pPr lvl="2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Загрузка из ПВС</a:t>
            </a:r>
          </a:p>
          <a:p>
            <a:pPr lvl="2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Загрузка из ГАС Выборы</a:t>
            </a:r>
          </a:p>
          <a:p>
            <a:pPr lvl="2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Выгрузка данных в верхний уровень</a:t>
            </a:r>
          </a:p>
          <a:p>
            <a:pPr lvl="2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Выгрузка в ГАС Выборы</a:t>
            </a:r>
          </a:p>
          <a:p>
            <a:pPr lvl="2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Выгрузка данных о земельных участках в ФНС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На уровне района и региона при выполнении следующих операций:</a:t>
            </a:r>
          </a:p>
          <a:p>
            <a:pPr lvl="2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Загрузка  базы данных сельской администрации</a:t>
            </a:r>
          </a:p>
          <a:p>
            <a:pPr lvl="2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Выделение базы данных</a:t>
            </a:r>
          </a:p>
          <a:p>
            <a:pPr lvl="2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Восстановить данные</a:t>
            </a:r>
          </a:p>
          <a:p>
            <a:pPr lvl="2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Сохранить  данные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41056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Журнал выгрузки</a:t>
            </a:r>
          </a:p>
        </p:txBody>
      </p:sp>
      <p:pic>
        <p:nvPicPr>
          <p:cNvPr id="6656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025" y="1671638"/>
            <a:ext cx="4933950" cy="351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2476500"/>
            <a:ext cx="6951663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7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7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Встроенная помощь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67589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313" y="2643188"/>
            <a:ext cx="3810000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1500188"/>
            <a:ext cx="7494587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43250" y="928688"/>
            <a:ext cx="600075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3250" y="193675"/>
            <a:ext cx="600075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43250" y="285728"/>
            <a:ext cx="600075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Встроенная помощь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68613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714500"/>
            <a:ext cx="79232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4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185988"/>
            <a:ext cx="3810000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5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643063"/>
            <a:ext cx="7999412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Презентация\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929063" y="1357313"/>
            <a:ext cx="3571875" cy="1924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0" dirty="0">
                <a:solidFill>
                  <a:schemeClr val="bg1">
                    <a:lumMod val="8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2000</a:t>
            </a:r>
            <a:r>
              <a:rPr lang="ru-RU" sz="10000" dirty="0">
                <a:solidFill>
                  <a:schemeClr val="bg1">
                    <a:lumMod val="8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0</a:t>
            </a:r>
          </a:p>
          <a:p>
            <a:pPr algn="ctr" fontAlgn="auto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bg1">
                    <a:lumMod val="8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ПОЛЬЗОВАТЕЛЕЙ</a:t>
            </a:r>
            <a:endParaRPr lang="en-US" sz="3200" b="1" dirty="0">
              <a:solidFill>
                <a:schemeClr val="bg1">
                  <a:lumMod val="8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1563" y="4000500"/>
            <a:ext cx="7000875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СПАСИБО ЗА ВНИМАНИЕ</a:t>
            </a:r>
            <a:endParaRPr lang="en-US" sz="4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63675" y="5345113"/>
            <a:ext cx="62166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insoft@insoft.ru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1319</TotalTime>
  <Words>3041</Words>
  <Application>Microsoft Office PowerPoint</Application>
  <PresentationFormat>Экран (4:3)</PresentationFormat>
  <Paragraphs>362</Paragraphs>
  <Slides>67</Slides>
  <Notes>31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67</vt:i4>
      </vt:variant>
    </vt:vector>
  </HeadingPairs>
  <TitlesOfParts>
    <vt:vector size="69" baseType="lpstr">
      <vt:lpstr>Office Theme</vt:lpstr>
      <vt:lpstr>Visio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insoft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agureev</dc:creator>
  <cp:lastModifiedBy>Розанова Марина Александровна</cp:lastModifiedBy>
  <cp:revision>154</cp:revision>
  <dcterms:created xsi:type="dcterms:W3CDTF">2008-08-25T12:41:48Z</dcterms:created>
  <dcterms:modified xsi:type="dcterms:W3CDTF">2017-10-19T13:43:45Z</dcterms:modified>
</cp:coreProperties>
</file>