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860" r:id="rId2"/>
  </p:sldMasterIdLst>
  <p:notesMasterIdLst>
    <p:notesMasterId r:id="rId34"/>
  </p:notesMasterIdLst>
  <p:handoutMasterIdLst>
    <p:handoutMasterId r:id="rId35"/>
  </p:handoutMasterIdLst>
  <p:sldIdLst>
    <p:sldId id="476" r:id="rId3"/>
    <p:sldId id="571" r:id="rId4"/>
    <p:sldId id="604" r:id="rId5"/>
    <p:sldId id="574" r:id="rId6"/>
    <p:sldId id="598" r:id="rId7"/>
    <p:sldId id="435" r:id="rId8"/>
    <p:sldId id="597" r:id="rId9"/>
    <p:sldId id="575" r:id="rId10"/>
    <p:sldId id="577" r:id="rId11"/>
    <p:sldId id="599" r:id="rId12"/>
    <p:sldId id="594" r:id="rId13"/>
    <p:sldId id="579" r:id="rId14"/>
    <p:sldId id="595" r:id="rId15"/>
    <p:sldId id="580" r:id="rId16"/>
    <p:sldId id="581" r:id="rId17"/>
    <p:sldId id="582" r:id="rId18"/>
    <p:sldId id="583" r:id="rId19"/>
    <p:sldId id="584" r:id="rId20"/>
    <p:sldId id="585" r:id="rId21"/>
    <p:sldId id="600" r:id="rId22"/>
    <p:sldId id="602" r:id="rId23"/>
    <p:sldId id="588" r:id="rId24"/>
    <p:sldId id="589" r:id="rId25"/>
    <p:sldId id="590" r:id="rId26"/>
    <p:sldId id="591" r:id="rId27"/>
    <p:sldId id="592" r:id="rId28"/>
    <p:sldId id="596" r:id="rId29"/>
    <p:sldId id="593" r:id="rId30"/>
    <p:sldId id="540" r:id="rId31"/>
    <p:sldId id="566" r:id="rId32"/>
    <p:sldId id="392" r:id="rId33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2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864">
          <p15:clr>
            <a:srgbClr val="A4A3A4"/>
          </p15:clr>
        </p15:guide>
        <p15:guide id="5" orient="horz" pos="576">
          <p15:clr>
            <a:srgbClr val="A4A3A4"/>
          </p15:clr>
        </p15:guide>
        <p15:guide id="6" orient="horz" pos="288">
          <p15:clr>
            <a:srgbClr val="A4A3A4"/>
          </p15:clr>
        </p15:guide>
        <p15:guide id="7" pos="2880">
          <p15:clr>
            <a:srgbClr val="A4A3A4"/>
          </p15:clr>
        </p15:guide>
        <p15:guide id="8" pos="3024">
          <p15:clr>
            <a:srgbClr val="A4A3A4"/>
          </p15:clr>
        </p15:guide>
        <p15:guide id="9" pos="2736">
          <p15:clr>
            <a:srgbClr val="A4A3A4"/>
          </p15:clr>
        </p15:guide>
        <p15:guide id="10" pos="432">
          <p15:clr>
            <a:srgbClr val="A4A3A4"/>
          </p15:clr>
        </p15:guide>
        <p15:guide id="11" pos="288">
          <p15:clr>
            <a:srgbClr val="A4A3A4"/>
          </p15:clr>
        </p15:guide>
        <p15:guide id="12" pos="5328">
          <p15:clr>
            <a:srgbClr val="A4A3A4"/>
          </p15:clr>
        </p15:guide>
        <p15:guide id="13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62A3"/>
    <a:srgbClr val="F0BE32"/>
    <a:srgbClr val="F0C864"/>
    <a:srgbClr val="F0D791"/>
    <a:srgbClr val="00FFCC"/>
    <a:srgbClr val="5F5F5F"/>
    <a:srgbClr val="990033"/>
    <a:srgbClr val="D0C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971" autoAdjust="0"/>
  </p:normalViewPr>
  <p:slideViewPr>
    <p:cSldViewPr>
      <p:cViewPr varScale="1">
        <p:scale>
          <a:sx n="112" d="100"/>
          <a:sy n="112" d="100"/>
        </p:scale>
        <p:origin x="1584" y="96"/>
      </p:cViewPr>
      <p:guideLst>
        <p:guide orient="horz" pos="2160"/>
        <p:guide orient="horz" pos="4032"/>
        <p:guide orient="horz" pos="3888"/>
        <p:guide orient="horz" pos="864"/>
        <p:guide orient="horz" pos="576"/>
        <p:guide orient="horz" pos="288"/>
        <p:guide pos="2880"/>
        <p:guide pos="3024"/>
        <p:guide pos="2736"/>
        <p:guide pos="432"/>
        <p:guide pos="288"/>
        <p:guide pos="5328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2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algn="r"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algn="r" defTabSz="938213" eaLnBrk="1" hangingPunct="1">
              <a:defRPr sz="1200" smtClean="0"/>
            </a:lvl1pPr>
          </a:lstStyle>
          <a:p>
            <a:pPr>
              <a:defRPr/>
            </a:pPr>
            <a:fld id="{62D5383F-8492-4B62-A00C-C1B9BC2A3B2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7297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algn="r"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algn="r" defTabSz="938213" eaLnBrk="1" hangingPunct="1">
              <a:defRPr sz="1200" smtClean="0"/>
            </a:lvl1pPr>
          </a:lstStyle>
          <a:p>
            <a:pPr>
              <a:defRPr/>
            </a:pPr>
            <a:fld id="{F8397D6C-4024-4F00-9F48-342D9D1055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7573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104C01-0FC1-4E2D-9DC9-E0B2AC9E563A}" type="slidenum">
              <a:rPr lang="ru-RU" altLang="ru-RU">
                <a:solidFill>
                  <a:srgbClr val="000000"/>
                </a:solidFill>
              </a:rPr>
              <a:pPr/>
              <a:t>1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25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629D814-2C97-4DB5-992C-31D52392B7DA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170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962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188D565-1DC5-42B9-A568-EC54B369B757}" type="slidenum">
              <a:rPr lang="ru-RU" altLang="ru-RU"/>
              <a:pPr>
                <a:spcBef>
                  <a:spcPct val="0"/>
                </a:spcBef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2389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962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188D565-1DC5-42B9-A568-EC54B369B757}" type="slidenum">
              <a:rPr lang="ru-RU" altLang="ru-RU"/>
              <a:pPr>
                <a:spcBef>
                  <a:spcPct val="0"/>
                </a:spcBef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2389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7166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9056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2948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3267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32679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2083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3912-6327-4390-ABF9-D67DC11AFE78}" type="datetime1">
              <a:rPr lang="ru-RU"/>
              <a:pPr>
                <a:defRPr/>
              </a:pPr>
              <a:t>14.11.2025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B0D2E-B508-4429-8AF2-C6EFB2C8A5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664F8-336C-4E34-8305-65FF6563E54B}" type="datetime1">
              <a:rPr lang="ru-RU"/>
              <a:pPr>
                <a:defRPr/>
              </a:pPr>
              <a:t>14.11.2025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9866B-7401-4A52-89D9-B64EBDE63A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A68B1-B8BD-405B-9A34-1F02A43C06E4}" type="datetime1">
              <a:rPr lang="ru-RU"/>
              <a:pPr>
                <a:defRPr/>
              </a:pPr>
              <a:t>14.11.2025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4E471-E83A-4E70-880E-41B354D148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2DFA4-C7F4-4903-8892-40BA730A16D8}" type="datetime1">
              <a:rPr lang="ru-RU"/>
              <a:pPr>
                <a:defRPr/>
              </a:pPr>
              <a:t>14.11.2025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D0B8C-375E-42AB-980F-92D8F82EC0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46437-7BAE-4348-A61B-F6F54BC17984}" type="datetime1">
              <a:rPr lang="ru-RU"/>
              <a:pPr>
                <a:defRPr/>
              </a:pPr>
              <a:t>14.11.2025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C7E82-0DC4-4482-8D4C-C0F3DF5A7B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78996-256B-4046-87C9-9D16DFA2D8A5}" type="datetime1">
              <a:rPr lang="ru-RU"/>
              <a:pPr>
                <a:defRPr/>
              </a:pPr>
              <a:t>14.11.2025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F79A6-94DA-4512-8864-091A882602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FA190-C2F5-4341-B241-8B5C57F0342E}" type="datetime1">
              <a:rPr lang="ru-RU"/>
              <a:pPr>
                <a:defRPr/>
              </a:pPr>
              <a:t>14.11.2025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6C03B-FC32-49AF-813D-7901CB79611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86297-2D2B-4537-B1D3-DC11022A60EF}" type="datetime1">
              <a:rPr lang="ru-RU"/>
              <a:pPr>
                <a:defRPr/>
              </a:pPr>
              <a:t>14.11.2025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F521C-73D8-442E-899A-2E4307B849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91C78-CAB8-48A9-8691-C5072F6DC1EA}" type="datetime1">
              <a:rPr lang="ru-RU"/>
              <a:pPr>
                <a:defRPr/>
              </a:pPr>
              <a:t>14.11.2025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3BCCD-58EC-4F21-AC8B-94D775A6B3A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305A-A42A-4455-8280-4E74FC08C973}" type="datetime1">
              <a:rPr lang="ru-RU"/>
              <a:pPr>
                <a:defRPr/>
              </a:pPr>
              <a:t>14.11.2025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B5EC5-0AA0-4D5F-A69B-3504E89E8E0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5D6EB-BF87-4E70-B906-EADB6C617D7E}" type="datetime1">
              <a:rPr lang="ru-RU"/>
              <a:pPr>
                <a:defRPr/>
              </a:pPr>
              <a:t>14.11.2025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1E10C-0B89-4F2B-8B28-EFBC86A729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K:\TNC\Ростелеком\PPT Shablon\work\DIMA_ROS_PP-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3" y="0"/>
            <a:ext cx="43576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/>
          <p:nvPr userDrawn="1"/>
        </p:nvSpPr>
        <p:spPr>
          <a:xfrm>
            <a:off x="0" y="5373688"/>
            <a:ext cx="2627313" cy="1484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6" name="Picture 4" descr="K:\TNC\Ростелеком\PPT Shablon\work\ROS-logo-diskr-color-goriz-RU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338" y="0"/>
            <a:ext cx="29591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068960"/>
            <a:ext cx="4608512" cy="1152128"/>
          </a:xfrm>
        </p:spPr>
        <p:txBody>
          <a:bodyPr>
            <a:normAutofit/>
          </a:bodyPr>
          <a:lstStyle>
            <a:lvl1pPr algn="l">
              <a:defRPr sz="3200" cap="all" baseline="0"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340696"/>
            <a:ext cx="4608512" cy="103252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F1C0B0-4864-4B4E-A0C4-E504227DDD8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909764-EF6B-4F39-B5F7-32F337C495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AF8CA1-3F61-4053-9AEF-809086F92F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50B713-8146-41DE-9810-75B26899E9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97A108-931A-4660-AC7E-279B0C4C4C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42FD15-D1F4-466E-8138-74F6089BE8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F57A23-E3AD-454C-94DE-EE43EE5517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TNC\Ростелеком\PPT Shablon\work\DIMA_ROS_PP-0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K:\TNC\Ростелеком\PPT Shablon\work\ROS-logo-diskr-color-goriz-RU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338" y="0"/>
            <a:ext cx="29591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8"/>
          <p:cNvCxnSpPr/>
          <p:nvPr userDrawn="1"/>
        </p:nvCxnSpPr>
        <p:spPr>
          <a:xfrm>
            <a:off x="1069975" y="6153150"/>
            <a:ext cx="0" cy="46672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2"/>
          <p:cNvSpPr txBox="1">
            <a:spLocks noChangeArrowheads="1"/>
          </p:cNvSpPr>
          <p:nvPr userDrawn="1"/>
        </p:nvSpPr>
        <p:spPr bwMode="auto">
          <a:xfrm>
            <a:off x="1309688" y="6237288"/>
            <a:ext cx="1728787" cy="27781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ru-RU" sz="1800" b="1" smtClean="0">
                <a:solidFill>
                  <a:srgbClr val="000000"/>
                </a:solidFill>
                <a:latin typeface="Arial" charset="0"/>
              </a:rPr>
              <a:t>www.rt.ru</a:t>
            </a:r>
            <a:endParaRPr lang="ru-RU" altLang="ru-RU" sz="1800" b="1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024" y="2204864"/>
            <a:ext cx="3883968" cy="1512169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024" y="3873029"/>
            <a:ext cx="1435696" cy="348059"/>
          </a:xfrm>
          <a:gradFill>
            <a:gsLst>
              <a:gs pos="0">
                <a:srgbClr val="F15A22"/>
              </a:gs>
              <a:gs pos="100000">
                <a:srgbClr val="F99D33"/>
              </a:gs>
            </a:gsLst>
            <a:lin ang="0" scaled="0"/>
          </a:gra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039CA4A-1489-4B3D-BF78-6CA80AE247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B0CC16-748C-403F-A355-23BDA56A34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850106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96752"/>
            <a:ext cx="8075240" cy="46085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92075" indent="-92075">
              <a:spcAft>
                <a:spcPts val="600"/>
              </a:spcAft>
              <a:defRPr sz="1300"/>
            </a:lvl1pPr>
            <a:lvl2pPr marL="360363" indent="-92075">
              <a:spcAft>
                <a:spcPts val="600"/>
              </a:spcAft>
              <a:buFont typeface="Arial" pitchFamily="34" charset="0"/>
              <a:buChar char="•"/>
              <a:defRPr sz="1200"/>
            </a:lvl2pPr>
            <a:lvl3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3pPr>
            <a:lvl4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4pPr>
            <a:lvl5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2EFD3-645F-41B3-82D4-CF6ABEF35F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1"/>
          <p:cNvSpPr/>
          <p:nvPr userDrawn="1"/>
        </p:nvSpPr>
        <p:spPr>
          <a:xfrm>
            <a:off x="3109913" y="0"/>
            <a:ext cx="6034087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hangingPunct="1"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3" name="Группа 9"/>
          <p:cNvGrpSpPr>
            <a:grpSpLocks/>
          </p:cNvGrpSpPr>
          <p:nvPr userDrawn="1"/>
        </p:nvGrpSpPr>
        <p:grpSpPr bwMode="auto">
          <a:xfrm>
            <a:off x="568325" y="1484313"/>
            <a:ext cx="1987550" cy="3730625"/>
            <a:chOff x="416496" y="1459961"/>
            <a:chExt cx="2688662" cy="3697231"/>
          </a:xfrm>
        </p:grpSpPr>
        <p:pic>
          <p:nvPicPr>
            <p:cNvPr id="4" name="Picture 2" descr="C:\Users\eletkina\Documents\orel_Minsvyaz_outlines_grey.jpg"/>
            <p:cNvPicPr>
              <a:picLocks noChangeAspect="1" noChangeArrowheads="1"/>
            </p:cNvPicPr>
            <p:nvPr/>
          </p:nvPicPr>
          <p:blipFill>
            <a:blip r:embed="rId2" cstate="print"/>
            <a:srcRect t="13725" b="13252"/>
            <a:stretch>
              <a:fillRect/>
            </a:stretch>
          </p:blipFill>
          <p:spPr bwMode="auto">
            <a:xfrm>
              <a:off x="488504" y="2711596"/>
              <a:ext cx="2367720" cy="2445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C:\Users\eletkina\Documents\templ2.jpg"/>
            <p:cNvPicPr>
              <a:picLocks noChangeAspect="1" noChangeArrowheads="1"/>
            </p:cNvPicPr>
            <p:nvPr/>
          </p:nvPicPr>
          <p:blipFill>
            <a:blip r:embed="rId3" cstate="print"/>
            <a:srcRect l="27490"/>
            <a:stretch>
              <a:fillRect/>
            </a:stretch>
          </p:blipFill>
          <p:spPr bwMode="auto">
            <a:xfrm>
              <a:off x="416496" y="1459961"/>
              <a:ext cx="2688662" cy="1084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4B4D76CD-744A-4E7A-80BE-1165DB132157}" type="datetime1">
              <a:rPr lang="ru-RU"/>
              <a:pPr>
                <a:defRPr/>
              </a:pPr>
              <a:t>14.11.2025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23A43E0-E86A-4618-8593-A2F50437E2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K:\TNC\Ростелеком\PPT Shablon\work\DIMA_ROS_PP-04.jp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648325" y="0"/>
            <a:ext cx="3497263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241300" y="115888"/>
            <a:ext cx="807561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Основной заголовок</a:t>
            </a:r>
            <a:br>
              <a:rPr lang="ru-RU" altLang="ru-RU" smtClean="0"/>
            </a:br>
            <a:r>
              <a:rPr lang="ru-RU" altLang="ru-RU" smtClean="0"/>
              <a:t>Вторая строка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0825" y="1123950"/>
            <a:ext cx="8075613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  <a:endParaRPr lang="ru-RU" altLang="ru-RU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950" y="6194425"/>
            <a:ext cx="720725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800" b="1"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E3832D88-6DF0-4806-AA92-402EE3C865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069975" y="6153150"/>
            <a:ext cx="0" cy="46672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TextBox 9"/>
          <p:cNvSpPr txBox="1">
            <a:spLocks noChangeArrowheads="1"/>
          </p:cNvSpPr>
          <p:nvPr userDrawn="1"/>
        </p:nvSpPr>
        <p:spPr bwMode="auto">
          <a:xfrm>
            <a:off x="1309688" y="6237288"/>
            <a:ext cx="1728787" cy="27781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ru-RU" sz="1800" b="1" smtClean="0">
                <a:solidFill>
                  <a:srgbClr val="000000"/>
                </a:solidFill>
                <a:latin typeface="Arial" charset="0"/>
              </a:rPr>
              <a:t>www.rt.ru</a:t>
            </a:r>
            <a:endParaRPr lang="ru-RU" altLang="ru-RU" sz="1800" b="1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056" name="Picture 5" descr="K:\TNC\Ростелеком\PPT Shablon\work\ROS-logo-color-horiz-RU.png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653213" y="5721350"/>
            <a:ext cx="2490787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45" r:id="rId1"/>
    <p:sldLayoutId id="2147484246" r:id="rId2"/>
    <p:sldLayoutId id="2147484247" r:id="rId3"/>
    <p:sldLayoutId id="2147484248" r:id="rId4"/>
    <p:sldLayoutId id="2147484249" r:id="rId5"/>
    <p:sldLayoutId id="2147484250" r:id="rId6"/>
    <p:sldLayoutId id="2147484251" r:id="rId7"/>
    <p:sldLayoutId id="2147484252" r:id="rId8"/>
    <p:sldLayoutId id="2147484253" r:id="rId9"/>
    <p:sldLayoutId id="2147484254" r:id="rId10"/>
    <p:sldLayoutId id="2147484255" r:id="rId11"/>
    <p:sldLayoutId id="2147484256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76213" indent="-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36575" indent="-2682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1835696" y="3212976"/>
            <a:ext cx="554461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800" b="1" dirty="0">
                <a:solidFill>
                  <a:srgbClr val="000000"/>
                </a:solidFill>
                <a:cs typeface="Arial" panose="020B0604020202020204" pitchFamily="34" charset="0"/>
              </a:rPr>
              <a:t>Автоматизированная информационная система </a:t>
            </a:r>
            <a:endParaRPr lang="en-US" altLang="ru-RU" sz="2800" b="1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ru-RU" altLang="ru-RU" sz="2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«Сельское административное образование»</a:t>
            </a:r>
            <a:endParaRPr lang="ru-RU" altLang="ru-RU" sz="28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5364" name="TextBox 1"/>
          <p:cNvSpPr txBox="1">
            <a:spLocks noChangeArrowheads="1"/>
          </p:cNvSpPr>
          <p:nvPr/>
        </p:nvSpPr>
        <p:spPr bwMode="auto">
          <a:xfrm>
            <a:off x="3132138" y="1876425"/>
            <a:ext cx="5688012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ru-RU" sz="1500" b="1" dirty="0" smtClean="0">
                <a:solidFill>
                  <a:srgbClr val="3B62A3"/>
                </a:solidFill>
              </a:rPr>
              <a:t>3</a:t>
            </a:r>
            <a:r>
              <a:rPr lang="ru-RU" altLang="ru-RU" sz="1500" b="1" dirty="0" smtClean="0">
                <a:solidFill>
                  <a:srgbClr val="3B62A3"/>
                </a:solidFill>
              </a:rPr>
              <a:t>5 лет на </a:t>
            </a:r>
            <a:r>
              <a:rPr lang="ru-RU" altLang="ru-RU" sz="1500" b="1" dirty="0">
                <a:solidFill>
                  <a:srgbClr val="3B62A3"/>
                </a:solidFill>
              </a:rPr>
              <a:t>рынке информационных технологий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>
          <a:xfrm>
            <a:off x="3491880" y="332656"/>
            <a:ext cx="4464893" cy="3593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компании</a:t>
            </a:r>
          </a:p>
        </p:txBody>
      </p:sp>
      <p:sp>
        <p:nvSpPr>
          <p:cNvPr id="43011" name="Rectangle 3"/>
          <p:cNvSpPr>
            <a:spLocks noGrp="1"/>
          </p:cNvSpPr>
          <p:nvPr>
            <p:ph type="body" idx="4294967295"/>
          </p:nvPr>
        </p:nvSpPr>
        <p:spPr>
          <a:xfrm>
            <a:off x="467544" y="1412776"/>
            <a:ext cx="8075613" cy="4826000"/>
          </a:xfrm>
        </p:spPr>
        <p:txBody>
          <a:bodyPr/>
          <a:lstStyle/>
          <a:p>
            <a:pPr algn="just">
              <a:buFont typeface="Arial" panose="020B0604020202020204" pitchFamily="34" charset="0"/>
              <a:buNone/>
            </a:pPr>
            <a:r>
              <a:rPr lang="ru-RU" altLang="ru-RU" dirty="0" smtClean="0"/>
              <a:t>	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ИНСОФТ образован в октябре 1990 года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Основной  вид деятельности  - разработка и сопровождение программного обеспечения </a:t>
            </a:r>
          </a:p>
          <a:p>
            <a:pPr algn="just">
              <a:buFont typeface="Arial" panose="020B0604020202020204" pitchFamily="34" charset="0"/>
              <a:buNone/>
            </a:pP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Программное обеспечение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ИНСОФТа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эксплуатируется во всех субъектах РФ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 2017 года ИНСОФТ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импортозамещает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программные решения на основе продуктов реестра Российского ПО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91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2"/>
          <p:cNvSpPr>
            <a:spLocks noGrp="1"/>
          </p:cNvSpPr>
          <p:nvPr>
            <p:ph type="title"/>
          </p:nvPr>
        </p:nvSpPr>
        <p:spPr>
          <a:xfrm>
            <a:off x="3132138" y="404813"/>
            <a:ext cx="6192837" cy="44608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импортозамещения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5843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0" y="981075"/>
            <a:ext cx="9144000" cy="5327650"/>
          </a:xfrm>
        </p:spPr>
        <p:txBody>
          <a:bodyPr/>
          <a:lstStyle/>
          <a:p>
            <a:pPr marL="342900" indent="-342900" algn="just">
              <a:buFont typeface="Calibri" panose="020F0502020204030204" pitchFamily="34" charset="0"/>
              <a:buAutoNum type="arabicPeriod"/>
            </a:pP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Операционная система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Astra Linux Special Edition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номер в Едином реестре российских программ для электронных вычислительных машин и баз данных 369 от 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апреля 201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года, Альт Сервер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в Едином реестре российских программ для электронных вычислительных машин и баз данных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1541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 2016 года или эквивалент</a:t>
            </a:r>
          </a:p>
          <a:p>
            <a:pPr marL="342900" indent="-342900" algn="just">
              <a:buFont typeface="Calibri" panose="020F0502020204030204" pitchFamily="34" charset="0"/>
              <a:buAutoNum type="arabicPeriod"/>
            </a:pP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СУБД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Postgres Pro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номер в Едином реестре российских программ для электронных вычислительных машин и баз данных 104  от 18 марта 2016 г.</a:t>
            </a:r>
          </a:p>
          <a:p>
            <a:pPr marL="342900" indent="-342900" algn="just">
              <a:buFont typeface="Calibri" panose="020F0502020204030204" pitchFamily="34" charset="0"/>
              <a:buAutoNum type="arabicPeriod"/>
            </a:pP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Браузеры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Яндекс.Браузер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– номер в Едином реестре российских программ для электронных вычислительных машин и баз данных 3722 от 23 июля 2017 г.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Firefox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 составе операционных систем из Единого реестра российских программ для электронных вычислительных машин и баз данных</a:t>
            </a:r>
          </a:p>
          <a:p>
            <a:pPr marL="342900" indent="-342900" algn="just">
              <a:buFont typeface="Calibri" panose="020F0502020204030204" pitchFamily="34" charset="0"/>
              <a:buAutoNum type="arabicPeriod"/>
            </a:pP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разработчика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комплект разработчика 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Java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Liberica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JDK» – номер в Едином реестре российских программ для электронных вычислительных машин и баз данных 5493 от 24 июня 2019 года</a:t>
            </a:r>
          </a:p>
          <a:p>
            <a:pPr marL="342900" indent="-342900" algn="just">
              <a:buFont typeface="Calibri" panose="020F0502020204030204" pitchFamily="34" charset="0"/>
              <a:buAutoNum type="arabicPeriod"/>
            </a:pP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Офисные программные продукты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 Единого реестра российских программ для электронных вычислительных машин и баз данных (Р7 – Офис, 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МойОфис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эквивалент)</a:t>
            </a:r>
          </a:p>
          <a:p>
            <a:pPr marL="342900" indent="-342900">
              <a:buFont typeface="Calibri" panose="020F0502020204030204" pitchFamily="34" charset="0"/>
              <a:buAutoNum type="arabicPeriod"/>
            </a:pP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63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 idx="4294967295"/>
          </p:nvPr>
        </p:nvSpPr>
        <p:spPr>
          <a:xfrm>
            <a:off x="3275856" y="116632"/>
            <a:ext cx="4464496" cy="648072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системы 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«Сельское административное образование»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3" name="Прямоугольник 1"/>
          <p:cNvSpPr>
            <a:spLocks noChangeArrowheads="1"/>
          </p:cNvSpPr>
          <p:nvPr/>
        </p:nvSpPr>
        <p:spPr bwMode="auto">
          <a:xfrm>
            <a:off x="395536" y="1340768"/>
            <a:ext cx="8352928" cy="4413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Автоматизированная информационная система 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«Сельское административное образование» </a:t>
            </a:r>
            <a:r>
              <a:rPr lang="ru-RU" altLang="ru-RU" sz="1800" dirty="0" smtClean="0">
                <a:latin typeface="Times New Roman" panose="02020603050405020304" pitchFamily="18" charset="0"/>
              </a:rPr>
              <a:t>(АИС «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административное образование») предназначена для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комплексной автоматизации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похозяйственного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учета в субъектах РФ, формирования, ведения баз данных о населении, земельном и жилом фонде, хозяйствах, их материально-технической базе, а также информационного обслуживания в рамках выполнения государственных и муниципальных функций и предоставления услуг населению. В АИС «Сельское административное образование» реализуется обмен данными с региональными базовыми регистрами информации.</a:t>
            </a:r>
            <a:endParaRPr lang="ru-RU" altLang="ru-RU" sz="1800" dirty="0"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1800" b="1" dirty="0" smtClean="0">
                <a:latin typeface="Times New Roman" panose="02020603050405020304" pitchFamily="18" charset="0"/>
              </a:rPr>
              <a:t>АИС</a:t>
            </a:r>
            <a:r>
              <a:rPr lang="ru-RU" altLang="ru-RU" sz="18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800" dirty="0">
                <a:latin typeface="Times New Roman" panose="02020603050405020304" pitchFamily="18" charset="0"/>
              </a:rPr>
              <a:t>интегрирована с различными ведомствами регионального и федерального уровня, в том числе через СМЭВ-3.</a:t>
            </a:r>
          </a:p>
          <a:p>
            <a:pPr algn="just">
              <a:buNone/>
            </a:pPr>
            <a:r>
              <a:rPr lang="ru-RU" altLang="ru-RU" sz="1800" b="1" dirty="0" smtClean="0">
                <a:latin typeface="Times New Roman" panose="02020603050405020304" pitchFamily="18" charset="0"/>
              </a:rPr>
              <a:t>АИС</a:t>
            </a:r>
            <a:r>
              <a:rPr lang="ru-RU" altLang="ru-RU" sz="1800" dirty="0" smtClean="0">
                <a:latin typeface="Times New Roman" panose="02020603050405020304" pitchFamily="18" charset="0"/>
              </a:rPr>
              <a:t> обеспечивает поиск и анализ данных по широкому спектру реквизитов</a:t>
            </a:r>
            <a:r>
              <a:rPr lang="en-US" altLang="ru-RU" sz="1800" dirty="0" smtClean="0">
                <a:latin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</a:rPr>
              <a:t>(</a:t>
            </a:r>
            <a:r>
              <a:rPr lang="ru-RU" sz="1800" dirty="0" smtClean="0">
                <a:latin typeface="Times New Roman" panose="02020603050405020304" pitchFamily="18" charset="0"/>
              </a:rPr>
              <a:t>по персональным данным</a:t>
            </a:r>
            <a:r>
              <a:rPr lang="en-US" sz="1800" dirty="0" smtClean="0">
                <a:latin typeface="Times New Roman" panose="02020603050405020304" pitchFamily="18" charset="0"/>
              </a:rPr>
              <a:t>, </a:t>
            </a:r>
            <a:r>
              <a:rPr lang="ru-RU" sz="1800" dirty="0" smtClean="0">
                <a:latin typeface="Times New Roman" panose="02020603050405020304" pitchFamily="18" charset="0"/>
              </a:rPr>
              <a:t>по социальному статусу</a:t>
            </a:r>
            <a:r>
              <a:rPr lang="en-US" sz="1800" dirty="0" smtClean="0">
                <a:latin typeface="Times New Roman" panose="02020603050405020304" pitchFamily="18" charset="0"/>
              </a:rPr>
              <a:t>, </a:t>
            </a:r>
            <a:r>
              <a:rPr lang="ru-RU" sz="1800" dirty="0" smtClean="0">
                <a:latin typeface="Times New Roman" panose="02020603050405020304" pitchFamily="18" charset="0"/>
              </a:rPr>
              <a:t>по дееспособности</a:t>
            </a:r>
            <a:r>
              <a:rPr lang="en-US" sz="1800" dirty="0" smtClean="0">
                <a:latin typeface="Times New Roman" panose="02020603050405020304" pitchFamily="18" charset="0"/>
              </a:rPr>
              <a:t>, </a:t>
            </a:r>
            <a:r>
              <a:rPr lang="ru-RU" sz="1800" dirty="0" smtClean="0">
                <a:latin typeface="Times New Roman" panose="02020603050405020304" pitchFamily="18" charset="0"/>
              </a:rPr>
              <a:t>по адресу</a:t>
            </a:r>
            <a:r>
              <a:rPr lang="en-US" sz="1800" dirty="0" smtClean="0">
                <a:latin typeface="Times New Roman" panose="02020603050405020304" pitchFamily="18" charset="0"/>
              </a:rPr>
              <a:t>, </a:t>
            </a:r>
            <a:r>
              <a:rPr lang="ru-RU" sz="1800" dirty="0" smtClean="0">
                <a:latin typeface="Times New Roman" panose="02020603050405020304" pitchFamily="18" charset="0"/>
              </a:rPr>
              <a:t>по документу</a:t>
            </a:r>
            <a:r>
              <a:rPr lang="en-US" sz="1800" dirty="0" smtClean="0">
                <a:latin typeface="Times New Roman" panose="02020603050405020304" pitchFamily="18" charset="0"/>
              </a:rPr>
              <a:t>).</a:t>
            </a:r>
            <a:endParaRPr lang="ru-RU" sz="1800" dirty="0" smtClean="0"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None/>
            </a:pPr>
            <a:endParaRPr lang="ru-RU" altLang="ru-RU" sz="1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71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 idx="4294967295"/>
          </p:nvPr>
        </p:nvSpPr>
        <p:spPr>
          <a:xfrm>
            <a:off x="3275856" y="116632"/>
            <a:ext cx="4464496" cy="648072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Подсистемы АИС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«Сельское административное образование»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196752"/>
            <a:ext cx="77768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АИС  «Сельское административное образование» состоит из следующих подсистем и функциональных комплексов задач</a:t>
            </a:r>
            <a:r>
              <a:rPr lang="ru-RU" sz="1800" dirty="0" smtClean="0"/>
              <a:t>:</a:t>
            </a:r>
          </a:p>
          <a:p>
            <a:endParaRPr lang="ru-RU" sz="1800" dirty="0"/>
          </a:p>
          <a:p>
            <a:pPr lvl="0"/>
            <a:r>
              <a:rPr lang="ru-RU" sz="1800" dirty="0"/>
              <a:t>Подсистема «Ведение личных дел и сведений о родственных отношениях»;</a:t>
            </a:r>
          </a:p>
          <a:p>
            <a:pPr lvl="0"/>
            <a:r>
              <a:rPr lang="ru-RU" sz="1800" dirty="0" smtClean="0"/>
              <a:t>Подсистема «</a:t>
            </a:r>
            <a:r>
              <a:rPr lang="ru-RU" sz="1800" dirty="0" err="1"/>
              <a:t>Похозяйственный</a:t>
            </a:r>
            <a:r>
              <a:rPr lang="ru-RU" sz="1800" dirty="0"/>
              <a:t> учет»;</a:t>
            </a:r>
          </a:p>
          <a:p>
            <a:pPr lvl="0"/>
            <a:r>
              <a:rPr lang="ru-RU" sz="1800" dirty="0" smtClean="0"/>
              <a:t>Подсистема «</a:t>
            </a:r>
            <a:r>
              <a:rPr lang="ru-RU" sz="1800" dirty="0"/>
              <a:t>Земельный учет»;</a:t>
            </a:r>
          </a:p>
          <a:p>
            <a:pPr lvl="0"/>
            <a:r>
              <a:rPr lang="ru-RU" sz="1800" dirty="0" smtClean="0"/>
              <a:t>Подсистема «</a:t>
            </a:r>
            <a:r>
              <a:rPr lang="ru-RU" sz="1800" dirty="0"/>
              <a:t>Сельское хозяйство»;</a:t>
            </a:r>
          </a:p>
          <a:p>
            <a:pPr lvl="0"/>
            <a:r>
              <a:rPr lang="ru-RU" sz="1800" dirty="0"/>
              <a:t>Подсистема «Поиск и списки»;</a:t>
            </a:r>
          </a:p>
          <a:p>
            <a:pPr lvl="0"/>
            <a:r>
              <a:rPr lang="ru-RU" sz="1800" dirty="0"/>
              <a:t>Подсистема «Отчеты и статистика»;</a:t>
            </a:r>
          </a:p>
          <a:p>
            <a:pPr lvl="0"/>
            <a:r>
              <a:rPr lang="ru-RU" sz="1800" dirty="0"/>
              <a:t>Функциональный комплекс задач «Исполнение запросов через СМЭВ»;</a:t>
            </a:r>
          </a:p>
          <a:p>
            <a:pPr lvl="0"/>
            <a:r>
              <a:rPr lang="ru-RU" sz="1800" dirty="0"/>
              <a:t>Подсистема «Администратор».</a:t>
            </a:r>
          </a:p>
        </p:txBody>
      </p:sp>
    </p:spTree>
    <p:extLst>
      <p:ext uri="{BB962C8B-B14F-4D97-AF65-F5344CB8AC3E}">
        <p14:creationId xmlns:p14="http://schemas.microsoft.com/office/powerpoint/2010/main" val="69056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059832" y="116632"/>
            <a:ext cx="4762550" cy="634529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подсистемы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личных дел и сведений о родственных отношениях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25983" y="1268760"/>
            <a:ext cx="8013328" cy="4752528"/>
          </a:xfrm>
        </p:spPr>
        <p:txBody>
          <a:bodyPr/>
          <a:lstStyle/>
          <a:p>
            <a:pPr marL="0" lv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подсистеме обеспечивается ведение сведений в объеме регистра населения, в том числе: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дата рождения, место рождения, пол;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СНИЛС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постоянной, временной регистрации;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документах, удостоверяющих личность;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органов ЗАГС.</a:t>
            </a:r>
          </a:p>
          <a:p>
            <a:pPr marL="0" lv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059832" y="116632"/>
            <a:ext cx="4762550" cy="634529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подсистемы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личных дел и сведений о родственных отношениях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25983" y="1268760"/>
            <a:ext cx="8013328" cy="4752528"/>
          </a:xfrm>
        </p:spPr>
        <p:txBody>
          <a:bodyPr/>
          <a:lstStyle/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по месту жительства и месту пребывания;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– владельцев жилого фонда;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об ответственном квартиросъемщике и совместно зарегистрированных членах семьи;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дополнительных сведений о гражданах: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недееспособности и инвалидности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социальных статусах и льготах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пенсии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емейном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положении, </a:t>
            </a: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работе, учебе и образовании,</a:t>
            </a:r>
          </a:p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воинском учете,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судимости;</a:t>
            </a:r>
          </a:p>
          <a:p>
            <a:pPr marL="0" lv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16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059832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подсистемы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Похозяйственный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учет»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14935" y="1268760"/>
            <a:ext cx="8229600" cy="4248472"/>
          </a:xfrm>
        </p:spPr>
        <p:txBody>
          <a:bodyPr/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движения записей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похозяйственной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книги;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хозяйств: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земельных участков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фонда,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ленов хозяйств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сельскохозяйственных животных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делопроизводства в сельских администрациях;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муниципальных кадрах, учет трудовых книжек, резерв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07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059832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подсистемы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«Земельный учет»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03238" y="1268760"/>
            <a:ext cx="8229600" cy="2520280"/>
          </a:xfrm>
        </p:spPr>
        <p:txBody>
          <a:bodyPr/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земельных участках и их правообладателях, в том числе по виду права, кадастровым номерам, категориям земельного участка;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по видам разрешенного использования, площадях, месторасположению и назначению площадей;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об ограничениях и обременениях.</a:t>
            </a: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14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059832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подсистемы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«Сельское хозяйство»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03238" y="1268760"/>
            <a:ext cx="8229600" cy="4536504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«Сельское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хозяйство»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ведения учета сведений о личном подсобном хозяйстве муниципального образования.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хозяйство» обеспечивает выполнение следующих функций: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•Ведение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похозяйственной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книги установленной формы;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•Регистрация ЛПХ на административной территории поселения;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•Постановка на учет личного подсобного хозяйства с присвоением номера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похозяйственной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книги с интеграцией в ФНС;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•Регистрация сельскохозяйственных животных и пасек;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•Формирование выписок из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похозяйственной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книги;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•Формирование реестра личных подсобных хозяйств;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•Ведение реестра зарегистрированных животноводческих объектов.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55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131840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подсистемы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«Отчеты и статистика»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03238" y="1268760"/>
            <a:ext cx="8229600" cy="4392488"/>
          </a:xfrm>
        </p:spPr>
        <p:txBody>
          <a:bodyPr/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Автоматизированное формирование отчетов и статистических форм по заданным входным параметрам;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Автоматизированное формирование справок, выписок, согласий на обработку персональных данных из личного дела человека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форматов вывода статистических данных и построения отчетных форм на каждом рабочем месте в зависимости от используемых офисных программ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Microsoft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Office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офисные программы, внесенные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Реестр российского ПО).</a:t>
            </a: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74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2483768" y="188640"/>
            <a:ext cx="6372225" cy="792162"/>
          </a:xfrm>
        </p:spPr>
        <p:txBody>
          <a:bodyPr/>
          <a:lstStyle/>
          <a:p>
            <a:pPr algn="ctr">
              <a:defRPr/>
            </a:pPr>
            <a:r>
              <a:rPr lang="ru-RU" altLang="ru-RU" sz="2000" dirty="0" smtClean="0">
                <a:latin typeface="+mn-lt"/>
                <a:cs typeface="Arial" charset="0"/>
              </a:rPr>
              <a:t>  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запросов через СМЭВ»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5604" name="Прямоугольник 1"/>
          <p:cNvSpPr>
            <a:spLocks noChangeArrowheads="1"/>
          </p:cNvSpPr>
          <p:nvPr/>
        </p:nvSpPr>
        <p:spPr bwMode="auto">
          <a:xfrm>
            <a:off x="518988" y="1340768"/>
            <a:ext cx="8206036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 smtClean="0">
                <a:cs typeface="Times New Roman" panose="02020603050405020304" pitchFamily="18" charset="0"/>
              </a:rPr>
              <a:t>С </a:t>
            </a:r>
            <a:r>
              <a:rPr lang="ru-RU" sz="2000" dirty="0">
                <a:cs typeface="Times New Roman" panose="02020603050405020304" pitchFamily="18" charset="0"/>
              </a:rPr>
              <a:t>МВД </a:t>
            </a:r>
            <a:r>
              <a:rPr lang="ru-RU" sz="2000" dirty="0" smtClean="0">
                <a:cs typeface="Times New Roman" panose="02020603050405020304" pitchFamily="18" charset="0"/>
              </a:rPr>
              <a:t>РФ - </a:t>
            </a:r>
            <a:r>
              <a:rPr lang="ru-RU" sz="2000" dirty="0">
                <a:cs typeface="Times New Roman" panose="02020603050405020304" pitchFamily="18" charset="0"/>
              </a:rPr>
              <a:t>Проверка действительности Паспорта Гражданина РФ по серии и </a:t>
            </a:r>
            <a:r>
              <a:rPr lang="ru-RU" sz="2000" dirty="0" smtClean="0">
                <a:cs typeface="Times New Roman" panose="02020603050405020304" pitchFamily="18" charset="0"/>
              </a:rPr>
              <a:t>номеру</a:t>
            </a:r>
            <a:r>
              <a:rPr lang="en-US" sz="2000" dirty="0" smtClean="0">
                <a:cs typeface="Times New Roman" panose="02020603050405020304" pitchFamily="18" charset="0"/>
              </a:rPr>
              <a:t>, c</a:t>
            </a:r>
            <a:r>
              <a:rPr lang="ru-RU" sz="2000" dirty="0" smtClean="0">
                <a:cs typeface="Times New Roman" panose="02020603050405020304" pitchFamily="18" charset="0"/>
              </a:rPr>
              <a:t>ведения </a:t>
            </a:r>
            <a:r>
              <a:rPr lang="ru-RU" sz="2000" dirty="0">
                <a:cs typeface="Times New Roman" panose="02020603050405020304" pitchFamily="18" charset="0"/>
              </a:rPr>
              <a:t>о наличии (отсутствии) </a:t>
            </a:r>
            <a:r>
              <a:rPr lang="ru-RU" sz="2000" dirty="0" smtClean="0">
                <a:cs typeface="Times New Roman" panose="02020603050405020304" pitchFamily="18" charset="0"/>
              </a:rPr>
              <a:t>судимости</a:t>
            </a:r>
            <a:r>
              <a:rPr lang="en-US" sz="2000" dirty="0" smtClean="0">
                <a:cs typeface="Times New Roman" panose="02020603050405020304" pitchFamily="18" charset="0"/>
              </a:rPr>
              <a:t>, </a:t>
            </a:r>
            <a:r>
              <a:rPr lang="ru-RU" sz="2000" dirty="0">
                <a:cs typeface="Times New Roman" panose="02020603050405020304" pitchFamily="18" charset="0"/>
              </a:rPr>
              <a:t>сведения о нахождении в </a:t>
            </a:r>
            <a:r>
              <a:rPr lang="ru-RU" sz="2000" dirty="0" smtClean="0">
                <a:cs typeface="Times New Roman" panose="02020603050405020304" pitchFamily="18" charset="0"/>
              </a:rPr>
              <a:t>розыске</a:t>
            </a:r>
            <a:r>
              <a:rPr lang="en-US" sz="2000" dirty="0">
                <a:cs typeface="Times New Roman" panose="02020603050405020304" pitchFamily="18" charset="0"/>
              </a:rPr>
              <a:t>;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altLang="ru-RU" sz="2000" dirty="0" smtClean="0">
                <a:cs typeface="Times New Roman" panose="02020603050405020304" pitchFamily="18" charset="0"/>
              </a:rPr>
              <a:t>С </a:t>
            </a:r>
            <a:r>
              <a:rPr lang="ru-RU" altLang="ru-RU" sz="2000" dirty="0">
                <a:cs typeface="Times New Roman" panose="02020603050405020304" pitchFamily="18" charset="0"/>
              </a:rPr>
              <a:t>Пенсионным фондом РФ о предоставлении сведений о пенсиях и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пособиях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,</a:t>
            </a:r>
            <a:r>
              <a:rPr lang="en-US" altLang="ru-RU" sz="2000" dirty="0"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cs typeface="Times New Roman" panose="02020603050405020304" pitchFamily="18" charset="0"/>
              </a:rPr>
              <a:t>редоставлении </a:t>
            </a:r>
            <a:r>
              <a:rPr lang="ru-RU" sz="2000" dirty="0">
                <a:cs typeface="Times New Roman" panose="02020603050405020304" pitchFamily="18" charset="0"/>
              </a:rPr>
              <a:t>страхового номера индивидуального лицевого счёта (СНИЛС</a:t>
            </a:r>
            <a:r>
              <a:rPr lang="ru-RU" sz="2000" dirty="0" smtClean="0">
                <a:cs typeface="Times New Roman" panose="02020603050405020304" pitchFamily="18" charset="0"/>
              </a:rPr>
              <a:t>)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;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С ФНС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России - </a:t>
            </a:r>
            <a:r>
              <a:rPr lang="ru-RU" sz="2000" dirty="0">
                <a:cs typeface="Times New Roman" panose="02020603050405020304" pitchFamily="18" charset="0"/>
              </a:rPr>
              <a:t>предоставление из ЕГР ЗАГС по запросу сведений о рождении</a:t>
            </a:r>
            <a:r>
              <a:rPr lang="ru-RU" altLang="ru-RU" sz="2000" dirty="0"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смерти, заключении брака</a:t>
            </a:r>
            <a:r>
              <a:rPr lang="ru-RU" altLang="ru-RU" sz="2000" dirty="0">
                <a:cs typeface="Times New Roman" panose="02020603050405020304" pitchFamily="18" charset="0"/>
              </a:rPr>
              <a:t>, расторжении брака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;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С </a:t>
            </a:r>
            <a:r>
              <a:rPr lang="ru-RU" altLang="ru-RU" sz="2000" dirty="0" err="1">
                <a:cs typeface="Times New Roman" panose="02020603050405020304" pitchFamily="18" charset="0"/>
              </a:rPr>
              <a:t>Росреестром</a:t>
            </a:r>
            <a:r>
              <a:rPr lang="ru-RU" altLang="ru-RU" sz="2000" dirty="0"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– предоставление </a:t>
            </a:r>
            <a:r>
              <a:rPr lang="ru-RU" altLang="ru-RU" sz="2000" dirty="0">
                <a:cs typeface="Times New Roman" panose="02020603050405020304" pitchFamily="18" charset="0"/>
              </a:rPr>
              <a:t>сведений о земельных участках и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недвижимости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;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о </a:t>
            </a:r>
            <a:r>
              <a:rPr lang="ru-RU" altLang="ru-RU" sz="2000" dirty="0" smtClean="0"/>
              <a:t>д</a:t>
            </a:r>
            <a:r>
              <a:rPr lang="ru-RU" sz="2000" dirty="0" smtClean="0"/>
              <a:t>окументе, подтверждающем </a:t>
            </a:r>
            <a:r>
              <a:rPr lang="ru-RU" sz="2000" dirty="0"/>
              <a:t>право пользования жилым помещением либо право собственности на жилое </a:t>
            </a:r>
            <a:r>
              <a:rPr lang="ru-RU" sz="2000" dirty="0" smtClean="0"/>
              <a:t>помещение</a:t>
            </a:r>
            <a:r>
              <a:rPr lang="en-US" sz="2000" dirty="0"/>
              <a:t>.</a:t>
            </a:r>
            <a:r>
              <a:rPr lang="ru-RU" sz="2000" dirty="0" smtClean="0"/>
              <a:t> 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7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372225" cy="792162"/>
          </a:xfrm>
        </p:spPr>
        <p:txBody>
          <a:bodyPr/>
          <a:lstStyle/>
          <a:p>
            <a:pPr algn="ctr"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подсистемы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«Администратор»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5604" name="Прямоугольник 1"/>
          <p:cNvSpPr>
            <a:spLocks noChangeArrowheads="1"/>
          </p:cNvSpPr>
          <p:nvPr/>
        </p:nvSpPr>
        <p:spPr bwMode="auto">
          <a:xfrm>
            <a:off x="518988" y="1340768"/>
            <a:ext cx="8157468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справочников и классификаторов;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сведений об организациях – пользователях Системы и их территориальной привязке;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иерархий организаций – пользователей Системы;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списка пользователей, их ролей, прав и полномочий;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журналов по работе с сервисами СМЭВ.</a:t>
            </a:r>
          </a:p>
        </p:txBody>
      </p:sp>
    </p:spTree>
    <p:extLst>
      <p:ext uri="{BB962C8B-B14F-4D97-AF65-F5344CB8AC3E}">
        <p14:creationId xmlns:p14="http://schemas.microsoft.com/office/powerpoint/2010/main" val="96356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>
          <a:xfrm>
            <a:off x="2987824" y="260648"/>
            <a:ext cx="4536504" cy="462203"/>
          </a:xfrm>
        </p:spPr>
        <p:txBody>
          <a:bodyPr/>
          <a:lstStyle/>
          <a:p>
            <a:pPr algn="ctr"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личных дел и сведений о родственных отношениях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1087738"/>
            <a:ext cx="7920558" cy="5342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941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title"/>
          </p:nvPr>
        </p:nvSpPr>
        <p:spPr>
          <a:xfrm>
            <a:off x="2699792" y="260648"/>
            <a:ext cx="5544641" cy="57579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ru-RU" sz="2000" dirty="0">
                <a:latin typeface="+mn-lt"/>
                <a:cs typeface="Arial" charset="0"/>
              </a:rPr>
              <a:t>    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личных дел и сведений о родственных отношениях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25538"/>
            <a:ext cx="7848871" cy="525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1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личных дел и сведений о родственных отношениях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24744"/>
            <a:ext cx="7992887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9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 idx="4294967295"/>
          </p:nvPr>
        </p:nvSpPr>
        <p:spPr>
          <a:xfrm>
            <a:off x="2699792" y="33265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адреса места регистрации</a:t>
            </a:r>
          </a:p>
        </p:txBody>
      </p:sp>
      <p:pic>
        <p:nvPicPr>
          <p:cNvPr id="66563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341438"/>
            <a:ext cx="687705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73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 idx="4294967295"/>
          </p:nvPr>
        </p:nvSpPr>
        <p:spPr>
          <a:xfrm>
            <a:off x="2699792" y="33337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ЗАГС</a:t>
            </a:r>
          </a:p>
        </p:txBody>
      </p:sp>
      <p:pic>
        <p:nvPicPr>
          <p:cNvPr id="67587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0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 idx="4294967295"/>
          </p:nvPr>
        </p:nvSpPr>
        <p:spPr>
          <a:xfrm>
            <a:off x="2771800" y="332656"/>
            <a:ext cx="5832475" cy="503783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ФИО/ДУЛ/Адреса</a:t>
            </a:r>
          </a:p>
        </p:txBody>
      </p:sp>
      <p:pic>
        <p:nvPicPr>
          <p:cNvPr id="68611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81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 idx="4294967295"/>
          </p:nvPr>
        </p:nvSpPr>
        <p:spPr>
          <a:xfrm>
            <a:off x="2771800" y="332656"/>
            <a:ext cx="5832475" cy="503783"/>
          </a:xfrm>
        </p:spPr>
        <p:txBody>
          <a:bodyPr/>
          <a:lstStyle/>
          <a:p>
            <a:pPr algn="ctr"/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«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Похозяйственный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учет»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6753"/>
            <a:ext cx="8208911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75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 idx="4294967295"/>
          </p:nvPr>
        </p:nvSpPr>
        <p:spPr>
          <a:xfrm>
            <a:off x="2771800" y="332656"/>
            <a:ext cx="5832475" cy="503783"/>
          </a:xfrm>
        </p:spPr>
        <p:txBody>
          <a:bodyPr/>
          <a:lstStyle/>
          <a:p>
            <a:pPr algn="ctr"/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«Сельское хозяйство»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52736"/>
            <a:ext cx="7920879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13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«Исполнение запросов через СМЭВ»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</a:t>
            </a:r>
          </a:p>
        </p:txBody>
      </p:sp>
      <p:pic>
        <p:nvPicPr>
          <p:cNvPr id="7782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89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«Исполнение запросов через СМЭВ»</a:t>
            </a:r>
          </a:p>
        </p:txBody>
      </p:sp>
      <p:pic>
        <p:nvPicPr>
          <p:cNvPr id="78851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77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«Исполнение запросов через СМЭВ»</a:t>
            </a:r>
          </a:p>
        </p:txBody>
      </p:sp>
      <p:pic>
        <p:nvPicPr>
          <p:cNvPr id="79875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052513"/>
            <a:ext cx="734218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18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/>
          </p:cNvSpPr>
          <p:nvPr>
            <p:ph type="title" idx="4294967295"/>
          </p:nvPr>
        </p:nvSpPr>
        <p:spPr>
          <a:xfrm>
            <a:off x="2699792" y="332656"/>
            <a:ext cx="5832475" cy="431775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«Администратор»</a:t>
            </a:r>
          </a:p>
        </p:txBody>
      </p:sp>
      <p:pic>
        <p:nvPicPr>
          <p:cNvPr id="8806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052513"/>
            <a:ext cx="8691562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01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 idx="4294967295"/>
          </p:nvPr>
        </p:nvSpPr>
        <p:spPr>
          <a:xfrm>
            <a:off x="2843808" y="33337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организаций</a:t>
            </a:r>
          </a:p>
        </p:txBody>
      </p:sp>
      <p:pic>
        <p:nvPicPr>
          <p:cNvPr id="89091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052513"/>
            <a:ext cx="799623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43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 idx="4294967295"/>
          </p:nvPr>
        </p:nvSpPr>
        <p:spPr>
          <a:xfrm>
            <a:off x="2843808" y="33337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052736"/>
            <a:ext cx="7247412" cy="53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2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 idx="4294967295"/>
          </p:nvPr>
        </p:nvSpPr>
        <p:spPr>
          <a:xfrm>
            <a:off x="3563888" y="332656"/>
            <a:ext cx="4968875" cy="647700"/>
          </a:xfrm>
        </p:spPr>
        <p:txBody>
          <a:bodyPr/>
          <a:lstStyle/>
          <a:p>
            <a:pPr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 списка пользователей</a:t>
            </a:r>
          </a:p>
        </p:txBody>
      </p:sp>
      <p:pic>
        <p:nvPicPr>
          <p:cNvPr id="9011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7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16632"/>
            <a:ext cx="5256733" cy="648543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АИС «Сельское административное образование»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965561" y="1589760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ahoma" pitchFamily="34" charset="0"/>
                <a:cs typeface="Tahoma" pitchFamily="34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истема </a:t>
            </a: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разработана в рамках </a:t>
            </a:r>
            <a:r>
              <a:rPr lang="ru-RU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импортозамещения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ru-RU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96605" y="1569511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Автоматизация процессов накопления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обработки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хранения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информации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гражданах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хозяйствах, обеспечения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учета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регистрации населения </a:t>
            </a:r>
            <a:endPara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4198590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абота с АИС через стандартный </a:t>
            </a:r>
          </a:p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 веб-браузер</a:t>
            </a:r>
            <a:endParaRPr lang="ru-RU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10988" y="4221089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спользование «открытого кода» при написании АИС</a:t>
            </a:r>
            <a:endParaRPr lang="ru-RU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67012" y="3081678"/>
            <a:ext cx="2798549" cy="1214437"/>
          </a:xfrm>
          <a:prstGeom prst="ellipse">
            <a:avLst/>
          </a:prstGeom>
          <a:gradFill>
            <a:gsLst>
              <a:gs pos="0">
                <a:srgbClr val="DB4141"/>
              </a:gs>
              <a:gs pos="100000">
                <a:srgbClr val="A51717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АИС «Сельское административное образование»</a:t>
            </a:r>
            <a:endParaRPr lang="ru-RU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8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-8014968">
            <a:off x="3161895" y="2862228"/>
            <a:ext cx="414338" cy="414337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9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-3426252">
            <a:off x="5447337" y="2884439"/>
            <a:ext cx="434975" cy="43497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7754489">
            <a:off x="3159462" y="4162052"/>
            <a:ext cx="417513" cy="417513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1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2818389">
            <a:off x="5628579" y="3988166"/>
            <a:ext cx="412750" cy="412750"/>
          </a:xfrm>
          <a:prstGeom prst="rect">
            <a:avLst/>
          </a:prstGeom>
          <a:noFill/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>
          <a:xfrm>
            <a:off x="3347864" y="351612"/>
            <a:ext cx="4176712" cy="431800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Свидетельство о регистрации</a:t>
            </a:r>
          </a:p>
        </p:txBody>
      </p:sp>
      <p:sp>
        <p:nvSpPr>
          <p:cNvPr id="37891" name="Прямоугольник 12"/>
          <p:cNvSpPr>
            <a:spLocks noChangeArrowheads="1"/>
          </p:cNvSpPr>
          <p:nvPr/>
        </p:nvSpPr>
        <p:spPr bwMode="auto">
          <a:xfrm>
            <a:off x="4355976" y="1196752"/>
            <a:ext cx="439248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800" dirty="0">
                <a:latin typeface="Arial" charset="0"/>
              </a:rPr>
              <a:t>АИС «Сельское административное образование» </a:t>
            </a:r>
            <a:r>
              <a:rPr lang="ru-RU" altLang="ru-RU" sz="1800" dirty="0" smtClean="0">
                <a:latin typeface="Arial" charset="0"/>
              </a:rPr>
              <a:t>версия 2.Х зарегистрирована </a:t>
            </a:r>
            <a:r>
              <a:rPr lang="ru-RU" altLang="ru-RU" sz="1800" dirty="0">
                <a:latin typeface="Arial" charset="0"/>
              </a:rPr>
              <a:t>в Федеральной службе по интеллектуальной собственности </a:t>
            </a:r>
            <a:r>
              <a:rPr lang="ru-RU" altLang="ru-RU" sz="1800" smtClean="0">
                <a:latin typeface="Arial" charset="0"/>
              </a:rPr>
              <a:t>под  </a:t>
            </a:r>
            <a:r>
              <a:rPr lang="ru-RU" altLang="ru-RU" sz="1800" dirty="0">
                <a:latin typeface="Arial" charset="0"/>
              </a:rPr>
              <a:t>№</a:t>
            </a:r>
            <a:r>
              <a:rPr lang="ru-RU" altLang="ru-RU" sz="1800" dirty="0" smtClean="0">
                <a:latin typeface="Arial" charset="0"/>
              </a:rPr>
              <a:t>2025661764 </a:t>
            </a:r>
            <a:r>
              <a:rPr lang="ru-RU" altLang="ru-RU" sz="1800" dirty="0">
                <a:latin typeface="Arial" charset="0"/>
              </a:rPr>
              <a:t>от </a:t>
            </a:r>
            <a:r>
              <a:rPr lang="ru-RU" altLang="ru-RU" sz="1800" dirty="0" smtClean="0">
                <a:latin typeface="Arial" charset="0"/>
              </a:rPr>
              <a:t>13.05.2025 года.</a:t>
            </a:r>
            <a:endParaRPr lang="ru-RU" altLang="ru-RU" sz="1800" dirty="0">
              <a:latin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55976" y="3068960"/>
            <a:ext cx="43924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АИС </a:t>
            </a:r>
            <a:r>
              <a:rPr lang="ru-RU" altLang="ru-RU" sz="1800" dirty="0" smtClean="0">
                <a:latin typeface="Arial" charset="0"/>
              </a:rPr>
              <a:t>«Сельское административное образование»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включена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Единый реестр российских программ для электронных вычислительных машин и баз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данных,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созданный в соответствии со статьей 12.1 Федерального закона «Об информации, информационных технологиях и о защите информации». 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Зарегистрирована 12.04.2018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года.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Регистрационный номер 4429.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3"/>
            <a:ext cx="3604963" cy="514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520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3" y="7938"/>
            <a:ext cx="9139237" cy="685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ROS">
      <a:dk1>
        <a:sysClr val="windowText" lastClr="000000"/>
      </a:dk1>
      <a:lt1>
        <a:sysClr val="window" lastClr="FFFFFF"/>
      </a:lt1>
      <a:dk2>
        <a:srgbClr val="00AAE7"/>
      </a:dk2>
      <a:lt2>
        <a:srgbClr val="EEECE1"/>
      </a:lt2>
      <a:accent1>
        <a:srgbClr val="063A7B"/>
      </a:accent1>
      <a:accent2>
        <a:srgbClr val="F04E23"/>
      </a:accent2>
      <a:accent3>
        <a:srgbClr val="FDBC5F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33807</TotalTime>
  <Words>1095</Words>
  <Application>Microsoft Office PowerPoint</Application>
  <PresentationFormat>Экран (4:3)</PresentationFormat>
  <Paragraphs>155</Paragraphs>
  <Slides>31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Arial</vt:lpstr>
      <vt:lpstr>Calibri</vt:lpstr>
      <vt:lpstr>Tahoma</vt:lpstr>
      <vt:lpstr>Times New Roman</vt:lpstr>
      <vt:lpstr>Специальное оформление</vt:lpstr>
      <vt:lpstr>Office Theme</vt:lpstr>
      <vt:lpstr>Презентация PowerPoint</vt:lpstr>
      <vt:lpstr>О компании</vt:lpstr>
      <vt:lpstr>Компоненты импортозамещения </vt:lpstr>
      <vt:lpstr>Назначение системы  «Сельское административное образование» </vt:lpstr>
      <vt:lpstr>Подсистемы АИС «Сельское административное образование» </vt:lpstr>
      <vt:lpstr>Функции подсистемы «Ведение личных дел и сведений о родственных отношениях»</vt:lpstr>
      <vt:lpstr>Функции подсистемы «Ведение личных дел и сведений о родственных отношениях»</vt:lpstr>
      <vt:lpstr>Функции подсистемы «Похозяйственный учет»</vt:lpstr>
      <vt:lpstr>Функции подсистемы «Земельный учет»</vt:lpstr>
      <vt:lpstr>Функции подсистемы «Сельское хозяйство»</vt:lpstr>
      <vt:lpstr>Функции подсистемы «Отчеты и статистика»</vt:lpstr>
      <vt:lpstr>     Функциональный комплекс задач  «Исполнение запросов через СМЭВ» </vt:lpstr>
      <vt:lpstr>Функции подсистемы «Администратор» </vt:lpstr>
      <vt:lpstr>    Ведение личных дел и сведений о родственных отношениях</vt:lpstr>
      <vt:lpstr>     Ведение личных дел и сведений о родственных отношениях</vt:lpstr>
      <vt:lpstr>Ведение личных дел и сведений о родственных отношениях</vt:lpstr>
      <vt:lpstr>Выбор адреса места регистрации</vt:lpstr>
      <vt:lpstr>Сведения ЗАГС</vt:lpstr>
      <vt:lpstr>Изменение ФИО/ДУЛ/Адреса</vt:lpstr>
      <vt:lpstr> Подсистема «Похозяйственный учет»</vt:lpstr>
      <vt:lpstr> Подсистема «Сельское хозяйство»</vt:lpstr>
      <vt:lpstr>Функциональный комплекс задач «Исполнение запросов через СМЭВ» - Журнал</vt:lpstr>
      <vt:lpstr>Функциональный комплекс задач «Исполнение запросов через СМЭВ»</vt:lpstr>
      <vt:lpstr>Функциональный комплекс задач «Исполнение запросов через СМЭВ»</vt:lpstr>
      <vt:lpstr>Подсистема «Администратор»</vt:lpstr>
      <vt:lpstr>Список организаций</vt:lpstr>
      <vt:lpstr>Справочники</vt:lpstr>
      <vt:lpstr>Настройка списка пользователей</vt:lpstr>
      <vt:lpstr>Преимущества  АИС «Сельское административное образование»</vt:lpstr>
      <vt:lpstr> Свидетельство о регистрации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МАИС «ЗАГС» В ТРЕХУРОВНЕВОЙ АРХИТЕКТУРЕ НА РОССИЙСКОЙ ОПЕРАЦИОННОЙ СИСТЕМЕ</dc:title>
  <dc:creator>ev</dc:creator>
  <cp:lastModifiedBy>Учетная запись Майкрософт</cp:lastModifiedBy>
  <cp:revision>287</cp:revision>
  <cp:lastPrinted>2014-06-27T05:48:01Z</cp:lastPrinted>
  <dcterms:created xsi:type="dcterms:W3CDTF">2005-03-25T08:36:16Z</dcterms:created>
  <dcterms:modified xsi:type="dcterms:W3CDTF">2025-11-14T08:58:01Z</dcterms:modified>
</cp:coreProperties>
</file>