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860" r:id="rId2"/>
  </p:sldMasterIdLst>
  <p:notesMasterIdLst>
    <p:notesMasterId r:id="rId33"/>
  </p:notesMasterIdLst>
  <p:handoutMasterIdLst>
    <p:handoutMasterId r:id="rId34"/>
  </p:handoutMasterIdLst>
  <p:sldIdLst>
    <p:sldId id="476" r:id="rId3"/>
    <p:sldId id="574" r:id="rId4"/>
    <p:sldId id="597" r:id="rId5"/>
    <p:sldId id="598" r:id="rId6"/>
    <p:sldId id="435" r:id="rId7"/>
    <p:sldId id="576" r:id="rId8"/>
    <p:sldId id="594" r:id="rId9"/>
    <p:sldId id="579" r:id="rId10"/>
    <p:sldId id="595" r:id="rId11"/>
    <p:sldId id="519" r:id="rId12"/>
    <p:sldId id="521" r:id="rId13"/>
    <p:sldId id="580" r:id="rId14"/>
    <p:sldId id="581" r:id="rId15"/>
    <p:sldId id="582" r:id="rId16"/>
    <p:sldId id="583" r:id="rId17"/>
    <p:sldId id="584" r:id="rId18"/>
    <p:sldId id="585" r:id="rId19"/>
    <p:sldId id="586" r:id="rId20"/>
    <p:sldId id="588" r:id="rId21"/>
    <p:sldId id="589" r:id="rId22"/>
    <p:sldId id="590" r:id="rId23"/>
    <p:sldId id="551" r:id="rId24"/>
    <p:sldId id="591" r:id="rId25"/>
    <p:sldId id="592" r:id="rId26"/>
    <p:sldId id="596" r:id="rId27"/>
    <p:sldId id="593" r:id="rId28"/>
    <p:sldId id="540" r:id="rId29"/>
    <p:sldId id="566" r:id="rId30"/>
    <p:sldId id="599" r:id="rId31"/>
    <p:sldId id="392" r:id="rId3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2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>
          <p15:clr>
            <a:srgbClr val="A4A3A4"/>
          </p15:clr>
        </p15:guide>
        <p15:guide id="5" orient="horz" pos="576">
          <p15:clr>
            <a:srgbClr val="A4A3A4"/>
          </p15:clr>
        </p15:guide>
        <p15:guide id="6" orient="horz" pos="288">
          <p15:clr>
            <a:srgbClr val="A4A3A4"/>
          </p15:clr>
        </p15:guide>
        <p15:guide id="7" pos="2880">
          <p15:clr>
            <a:srgbClr val="A4A3A4"/>
          </p15:clr>
        </p15:guide>
        <p15:guide id="8" pos="3024">
          <p15:clr>
            <a:srgbClr val="A4A3A4"/>
          </p15:clr>
        </p15:guide>
        <p15:guide id="9" pos="2736">
          <p15:clr>
            <a:srgbClr val="A4A3A4"/>
          </p15:clr>
        </p15:guide>
        <p15:guide id="10" pos="432">
          <p15:clr>
            <a:srgbClr val="A4A3A4"/>
          </p15:clr>
        </p15:guide>
        <p15:guide id="11" pos="288">
          <p15:clr>
            <a:srgbClr val="A4A3A4"/>
          </p15:clr>
        </p15:guide>
        <p15:guide id="12" pos="5328">
          <p15:clr>
            <a:srgbClr val="A4A3A4"/>
          </p15:clr>
        </p15:guide>
        <p15:guide id="1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2A3"/>
    <a:srgbClr val="F0BE32"/>
    <a:srgbClr val="F0C864"/>
    <a:srgbClr val="F0D791"/>
    <a:srgbClr val="00FFCC"/>
    <a:srgbClr val="5F5F5F"/>
    <a:srgbClr val="990033"/>
    <a:srgbClr val="D0C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971" autoAdjust="0"/>
  </p:normalViewPr>
  <p:slideViewPr>
    <p:cSldViewPr>
      <p:cViewPr varScale="1">
        <p:scale>
          <a:sx n="112" d="100"/>
          <a:sy n="112" d="100"/>
        </p:scale>
        <p:origin x="1584" y="96"/>
      </p:cViewPr>
      <p:guideLst>
        <p:guide orient="horz" pos="2160"/>
        <p:guide orient="horz" pos="4032"/>
        <p:guide orient="horz" pos="3888"/>
        <p:guide orient="horz" pos="864"/>
        <p:guide orient="horz" pos="576"/>
        <p:guide orient="horz" pos="288"/>
        <p:guide pos="2880"/>
        <p:guide pos="3024"/>
        <p:guide pos="2736"/>
        <p:guide pos="432"/>
        <p:guide pos="288"/>
        <p:guide pos="532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62D5383F-8492-4B62-A00C-C1B9BC2A3B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7297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F8397D6C-4024-4F00-9F48-342D9D1055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7573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04C01-0FC1-4E2D-9DC9-E0B2AC9E563A}" type="slidenum">
              <a:rPr lang="ru-RU" altLang="ru-RU">
                <a:solidFill>
                  <a:srgbClr val="000000"/>
                </a:solidFill>
              </a:rPr>
              <a:pPr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66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88D565-1DC5-42B9-A568-EC54B369B757}" type="slidenum">
              <a:rPr lang="ru-RU" altLang="ru-RU"/>
              <a:pPr>
                <a:spcBef>
                  <a:spcPct val="0"/>
                </a:spcBef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2389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D282DBC-B26A-4C38-B23B-ADE41DC75679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44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A30BE8F-92C2-4FA7-8AE6-C01D303615D0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04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6224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062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08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3912-6327-4390-ABF9-D67DC11AFE78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0D2E-B508-4429-8AF2-C6EFB2C8A5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664F8-336C-4E34-8305-65FF6563E54B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9866B-7401-4A52-89D9-B64EBDE63A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68B1-B8BD-405B-9A34-1F02A43C06E4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4E471-E83A-4E70-880E-41B354D148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2DFA4-C7F4-4903-8892-40BA730A16D8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D0B8C-375E-42AB-980F-92D8F82EC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6437-7BAE-4348-A61B-F6F54BC17984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7E82-0DC4-4482-8D4C-C0F3DF5A7B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8996-256B-4046-87C9-9D16DFA2D8A5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79A6-94DA-4512-8864-091A882602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FA190-C2F5-4341-B241-8B5C57F0342E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6C03B-FC32-49AF-813D-7901CB7961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86297-2D2B-4537-B1D3-DC11022A60EF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521C-73D8-442E-899A-2E4307B849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1C78-CAB8-48A9-8691-C5072F6DC1EA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3BCCD-58EC-4F21-AC8B-94D775A6B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05A-A42A-4455-8280-4E74FC08C973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B5EC5-0AA0-4D5F-A69B-3504E89E8E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D6EB-BF87-4E70-B906-EADB6C617D7E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1E10C-0B89-4F2B-8B28-EFBC86A729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K:\TNC\Ростелеком\PPT Shablon\work\DIMA_ROS_PP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0"/>
            <a:ext cx="4357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 userDrawn="1"/>
        </p:nvSpPr>
        <p:spPr>
          <a:xfrm>
            <a:off x="0" y="5373688"/>
            <a:ext cx="2627313" cy="148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4608512" cy="1152128"/>
          </a:xfrm>
        </p:spPr>
        <p:txBody>
          <a:bodyPr>
            <a:normAutofit/>
          </a:bodyPr>
          <a:lstStyle>
            <a:lvl1pPr algn="l">
              <a:defRPr sz="32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340696"/>
            <a:ext cx="4608512" cy="10325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F1C0B0-4864-4B4E-A0C4-E504227DDD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909764-EF6B-4F39-B5F7-32F337C495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AF8CA1-3F61-4053-9AEF-809086F92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50B713-8146-41DE-9810-75B26899E9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7A108-931A-4660-AC7E-279B0C4C4C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2FD15-D1F4-466E-8138-74F6089BE8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F57A23-E3AD-454C-94DE-EE43EE5517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TNC\Ростелеком\PPT Shablon\work\DIMA_ROS_PP-0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8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24" y="2204864"/>
            <a:ext cx="3883968" cy="1512169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24" y="3873029"/>
            <a:ext cx="1435696" cy="348059"/>
          </a:xfrm>
          <a:gradFill>
            <a:gsLst>
              <a:gs pos="0">
                <a:srgbClr val="F15A22"/>
              </a:gs>
              <a:gs pos="100000">
                <a:srgbClr val="F99D33"/>
              </a:gs>
            </a:gsLst>
            <a:lin ang="0" scaled="0"/>
          </a:gra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39CA4A-1489-4B3D-BF78-6CA80AE247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B0CC16-748C-403F-A355-23BDA56A34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92075" indent="-92075">
              <a:spcAft>
                <a:spcPts val="600"/>
              </a:spcAft>
              <a:defRPr sz="1300"/>
            </a:lvl1pPr>
            <a:lvl2pPr marL="360363" indent="-92075">
              <a:spcAft>
                <a:spcPts val="600"/>
              </a:spcAft>
              <a:buFont typeface="Arial" pitchFamily="34" charset="0"/>
              <a:buChar char="•"/>
              <a:defRPr sz="1200"/>
            </a:lvl2pPr>
            <a:lvl3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3pPr>
            <a:lvl4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4pPr>
            <a:lvl5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2EFD3-645F-41B3-82D4-CF6ABEF35F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1"/>
          <p:cNvSpPr/>
          <p:nvPr userDrawn="1"/>
        </p:nvSpPr>
        <p:spPr>
          <a:xfrm>
            <a:off x="3109913" y="0"/>
            <a:ext cx="6034087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hangingPunct="1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Группа 9"/>
          <p:cNvGrpSpPr>
            <a:grpSpLocks/>
          </p:cNvGrpSpPr>
          <p:nvPr userDrawn="1"/>
        </p:nvGrpSpPr>
        <p:grpSpPr bwMode="auto">
          <a:xfrm>
            <a:off x="568325" y="1484313"/>
            <a:ext cx="1987550" cy="3730625"/>
            <a:chOff x="416496" y="1459961"/>
            <a:chExt cx="2688662" cy="3697231"/>
          </a:xfrm>
        </p:grpSpPr>
        <p:pic>
          <p:nvPicPr>
            <p:cNvPr id="4" name="Picture 2" descr="C:\Users\eletkina\Documents\orel_Minsvyaz_outlines_grey.jpg"/>
            <p:cNvPicPr>
              <a:picLocks noChangeAspect="1" noChangeArrowheads="1"/>
            </p:cNvPicPr>
            <p:nvPr/>
          </p:nvPicPr>
          <p:blipFill>
            <a:blip r:embed="rId2" cstate="print"/>
            <a:srcRect t="13725" b="13252"/>
            <a:stretch>
              <a:fillRect/>
            </a:stretch>
          </p:blipFill>
          <p:spPr bwMode="auto">
            <a:xfrm>
              <a:off x="488504" y="2711596"/>
              <a:ext cx="2367720" cy="2445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C:\Users\eletkina\Documents\templ2.jpg"/>
            <p:cNvPicPr>
              <a:picLocks noChangeAspect="1" noChangeArrowheads="1"/>
            </p:cNvPicPr>
            <p:nvPr/>
          </p:nvPicPr>
          <p:blipFill>
            <a:blip r:embed="rId3" cstate="print"/>
            <a:srcRect l="27490"/>
            <a:stretch>
              <a:fillRect/>
            </a:stretch>
          </p:blipFill>
          <p:spPr bwMode="auto">
            <a:xfrm>
              <a:off x="416496" y="1459961"/>
              <a:ext cx="2688662" cy="1084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B4D76CD-744A-4E7A-80BE-1165DB132157}" type="datetime1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3A43E0-E86A-4618-8593-A2F50437E2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K:\TNC\Ростелеком\PPT Shablon\work\DIMA_ROS_PP-04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48325" y="0"/>
            <a:ext cx="3497263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241300" y="115888"/>
            <a:ext cx="8075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Основной заголовок</a:t>
            </a:r>
            <a:br>
              <a:rPr lang="ru-RU" altLang="ru-RU" smtClean="0"/>
            </a:br>
            <a:r>
              <a:rPr lang="ru-RU" altLang="ru-RU" smtClean="0"/>
              <a:t>Вторая строка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123950"/>
            <a:ext cx="8075613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50" y="6194425"/>
            <a:ext cx="720725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 b="1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E3832D88-6DF0-4806-AA92-402EE3C865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9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56" name="Picture 5" descr="K:\TNC\Ростелеком\PPT Shablon\work\ROS-logo-color-horiz-RU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53213" y="5721350"/>
            <a:ext cx="2490787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  <p:sldLayoutId id="2147484256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6575" indent="-2682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835696" y="3212976"/>
            <a:ext cx="55446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Автоматизированная информационная система </a:t>
            </a:r>
            <a:endParaRPr lang="en-US" altLang="ru-RU" sz="28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«Паспортный стол</a:t>
            </a:r>
            <a:r>
              <a:rPr lang="en-US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ЖЭО»</a:t>
            </a:r>
            <a:endParaRPr lang="ru-RU" altLang="ru-RU" sz="28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3132138" y="1876425"/>
            <a:ext cx="5688012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 sz="1500" b="1" dirty="0" smtClean="0">
                <a:solidFill>
                  <a:srgbClr val="3B62A3"/>
                </a:solidFill>
              </a:rPr>
              <a:t>34 </a:t>
            </a:r>
            <a:r>
              <a:rPr lang="ru-RU" altLang="ru-RU" sz="1500" b="1" dirty="0">
                <a:solidFill>
                  <a:srgbClr val="3B62A3"/>
                </a:solidFill>
              </a:rPr>
              <a:t>год </a:t>
            </a:r>
            <a:r>
              <a:rPr lang="ru-RU" altLang="ru-RU" sz="1500" b="1" dirty="0" smtClean="0">
                <a:solidFill>
                  <a:srgbClr val="3B62A3"/>
                </a:solidFill>
              </a:rPr>
              <a:t>на </a:t>
            </a:r>
            <a:r>
              <a:rPr lang="ru-RU" altLang="ru-RU" sz="1500" b="1" dirty="0">
                <a:solidFill>
                  <a:srgbClr val="3B62A3"/>
                </a:solidFill>
              </a:rPr>
              <a:t>рынке информационных технологий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>
          <a:xfrm>
            <a:off x="3275856" y="188640"/>
            <a:ext cx="4464496" cy="64807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системы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dirty="0">
                <a:latin typeface="Times New Roman" panose="02020603050405020304" pitchFamily="18" charset="0"/>
              </a:rPr>
              <a:t>Паспортный стол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Прямоугольник 1"/>
          <p:cNvSpPr>
            <a:spLocks noChangeArrowheads="1"/>
          </p:cNvSpPr>
          <p:nvPr/>
        </p:nvSpPr>
        <p:spPr bwMode="auto">
          <a:xfrm>
            <a:off x="395536" y="1340768"/>
            <a:ext cx="8352928" cy="399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 «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Паспортный стол ЖЭО» –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Единый реестр российских программ для электронных вычислительных машин и баз данных. Запись в реестре №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2089 от 8 ноября 2016г.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 «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Паспортный стол ЖЭО»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процессов накопления, обработки и хранения информации о гражданах, обеспечения учета и регистрации населения, проживающего на территории муниципального образования.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интегрирована с различными ведомствами регионального и федерального уровня, в том числе через СМЭВ-3.</a:t>
            </a:r>
          </a:p>
          <a:p>
            <a:pPr algn="just"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обеспечивает поиск и анализ данных по широкому спектру реквизитов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2"/>
          <p:cNvSpPr>
            <a:spLocks noGrp="1"/>
          </p:cNvSpPr>
          <p:nvPr>
            <p:ph type="title"/>
          </p:nvPr>
        </p:nvSpPr>
        <p:spPr>
          <a:xfrm>
            <a:off x="3132138" y="404813"/>
            <a:ext cx="6192837" cy="44608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Arial" charset="0"/>
                <a:cs typeface="Arial" charset="0"/>
              </a:rPr>
              <a:t>Компоненты импортозамещения </a:t>
            </a:r>
          </a:p>
        </p:txBody>
      </p:sp>
      <p:sp>
        <p:nvSpPr>
          <p:cNvPr id="20483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0" y="981075"/>
            <a:ext cx="9144000" cy="5327650"/>
          </a:xfrm>
        </p:spPr>
        <p:txBody>
          <a:bodyPr/>
          <a:lstStyle/>
          <a:p>
            <a:pPr marL="342900" indent="-342900" algn="just">
              <a:buFont typeface="Calibri" pitchFamily="34" charset="0"/>
              <a:buAutoNum type="arabicPeriod"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Операционная система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Astra Linux Common Edition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номер в Едином реестре российских программ для электронных вычислительных машин и баз данных 4433 от 16 апреля 2018 года, 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Astra Linux Special Edition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номер в Едином реестре российских программ для электронных вычислительных машин и баз данных 369 от 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апреля 201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года, Альт Сервер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 Едином реестре российских программ для электронных вычислительных машин и баз данных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 1541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en-US" altLang="ru-RU" sz="18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сентября 2016 года или эквивалент </a:t>
            </a: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СУБД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altLang="ru-RU" sz="1800" dirty="0" smtClean="0">
                <a:latin typeface="Times New Roman" pitchFamily="18" charset="0"/>
                <a:cs typeface="Times New Roman" pitchFamily="18" charset="0"/>
              </a:rPr>
              <a:t>Postgres Pro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– номер в Едином реестре российских программ для электронных вычислительных машин и баз данных 104  от 18 марта 2016 г.</a:t>
            </a: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Браузеры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>
              <a:buFont typeface="Arial" charset="0"/>
              <a:buChar char="•"/>
            </a:pPr>
            <a:r>
              <a:rPr lang="ru-RU" altLang="ru-RU" sz="1800" dirty="0" err="1" smtClean="0">
                <a:latin typeface="Times New Roman" pitchFamily="18" charset="0"/>
                <a:cs typeface="Times New Roman" pitchFamily="18" charset="0"/>
              </a:rPr>
              <a:t>Яндекс.Браузер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– номер в Едином реестре российских программ для электронных вычислительных машин и баз данных 3722 от 23 июля 2017 г.</a:t>
            </a:r>
          </a:p>
          <a:p>
            <a:pPr lvl="1" algn="just">
              <a:buFont typeface="Arial" charset="0"/>
              <a:buChar char="•"/>
            </a:pPr>
            <a:r>
              <a:rPr lang="en-US" altLang="ru-RU" sz="1800" dirty="0" smtClean="0">
                <a:latin typeface="Times New Roman" pitchFamily="18" charset="0"/>
                <a:cs typeface="Times New Roman" pitchFamily="18" charset="0"/>
              </a:rPr>
              <a:t>Firefox 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– в составе операционных систем из Единого реестра российских программ для электронных вычислительных машин и баз данных</a:t>
            </a: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Средства разработчика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- комплект разработчика </a:t>
            </a:r>
            <a:r>
              <a:rPr lang="ru-RU" altLang="ru-RU" sz="1800" dirty="0" err="1" smtClean="0">
                <a:latin typeface="Times New Roman" pitchFamily="18" charset="0"/>
                <a:cs typeface="Times New Roman" pitchFamily="18" charset="0"/>
              </a:rPr>
              <a:t>Java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altLang="ru-RU" sz="1800" dirty="0" err="1" smtClean="0">
                <a:latin typeface="Times New Roman" pitchFamily="18" charset="0"/>
                <a:cs typeface="Times New Roman" pitchFamily="18" charset="0"/>
              </a:rPr>
              <a:t>Liberica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JDK» – номер в Едином реестре российских программ для электронных вычислительных машин и баз данных 5493 от 24 июня 2019 года</a:t>
            </a: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Офисные программные продукты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из Единого реестра российских программ для электронных вычислительных машин и баз данных (Р7 – Офис, </a:t>
            </a:r>
            <a:r>
              <a:rPr lang="ru-RU" altLang="ru-RU" sz="1800" dirty="0" err="1" smtClean="0">
                <a:latin typeface="Times New Roman" pitchFamily="18" charset="0"/>
                <a:cs typeface="Times New Roman" pitchFamily="18" charset="0"/>
              </a:rPr>
              <a:t>МойОфис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и эквивалент)</a:t>
            </a:r>
          </a:p>
          <a:p>
            <a:pPr marL="342900" indent="-342900">
              <a:buFont typeface="Calibri" pitchFamily="34" charset="0"/>
              <a:buAutoNum type="arabicPeriod"/>
            </a:pP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85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2"/>
          <p:cNvSpPr>
            <a:spLocks noGrp="1"/>
          </p:cNvSpPr>
          <p:nvPr>
            <p:ph type="title"/>
          </p:nvPr>
        </p:nvSpPr>
        <p:spPr>
          <a:xfrm>
            <a:off x="3124200" y="260350"/>
            <a:ext cx="6192838" cy="661988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/>
              <a:t>Требования к программному и техническому обеспечению</a:t>
            </a:r>
            <a:r>
              <a:rPr lang="ru-RU" altLang="ru-RU" dirty="0" smtClean="0">
                <a:latin typeface="+mn-lt"/>
                <a:cs typeface="Arial" charset="0"/>
              </a:rPr>
              <a:t/>
            </a:r>
            <a:br>
              <a:rPr lang="ru-RU" altLang="ru-RU" dirty="0" smtClean="0">
                <a:latin typeface="+mn-lt"/>
                <a:cs typeface="Arial" charset="0"/>
              </a:rPr>
            </a:br>
            <a:r>
              <a:rPr lang="ru-RU" altLang="ru-RU" dirty="0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173038" y="981075"/>
            <a:ext cx="9144000" cy="122237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Для серверов:</a:t>
            </a:r>
          </a:p>
          <a:p>
            <a:pPr marL="284400" indent="-284400"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Количество процессорных ядер: 4;</a:t>
            </a:r>
          </a:p>
          <a:p>
            <a:pPr marL="284400" indent="-284400"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Объем оперативной памяти: 32 GB;</a:t>
            </a:r>
          </a:p>
          <a:p>
            <a:pPr marL="284400" indent="-284400"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Объем дискового пространства: 500 GB, 15k SAS;</a:t>
            </a:r>
          </a:p>
          <a:p>
            <a:pPr marL="284400" indent="-284400"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Операционная система: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Astra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Linux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Special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Edition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1.7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(сертифицированная версия) или Альт Сервер;</a:t>
            </a:r>
          </a:p>
          <a:p>
            <a:pPr marL="284400" indent="-284400"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СУБД: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Postgresql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12.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8" name="Прямоугольник 33"/>
          <p:cNvSpPr>
            <a:spLocks noChangeArrowheads="1"/>
          </p:cNvSpPr>
          <p:nvPr/>
        </p:nvSpPr>
        <p:spPr bwMode="auto">
          <a:xfrm>
            <a:off x="684213" y="2060575"/>
            <a:ext cx="81216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ru-RU" altLang="ru-RU" b="1">
              <a:solidFill>
                <a:srgbClr val="595959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itchFamily="18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 bwMode="auto">
          <a:xfrm>
            <a:off x="173038" y="3548063"/>
            <a:ext cx="91440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пользовательских рабочих мест:</a:t>
            </a:r>
          </a:p>
          <a:p>
            <a:pPr marL="284400" indent="-284400">
              <a:defRPr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 оперативной памяти: 4 GB;</a:t>
            </a:r>
          </a:p>
          <a:p>
            <a:pPr marL="284400" indent="-284400">
              <a:defRPr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 дискового пространства: не менее 100 </a:t>
            </a: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Gb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4400" indent="-284400">
              <a:defRPr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Операционная система: </a:t>
            </a: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Linux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 Реестра российского ПО, </a:t>
            </a:r>
            <a:r>
              <a:rPr lang="ru-RU" alt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версии 7 и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выше на переходный период;</a:t>
            </a:r>
            <a:endParaRPr lang="ru-RU" alt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4400" indent="-284400">
              <a:defRPr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Браузер: Яндекс Браузер версии 20 и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выше, </a:t>
            </a: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Mozilla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Firefox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версии 70.0 и выше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Chrome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версии 70 и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выше на переходный период;</a:t>
            </a:r>
            <a:endParaRPr lang="ru-RU" alt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4400" indent="-284400">
              <a:defRPr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Офисное программное обеспечение (текстовый и табличный редактор).</a:t>
            </a:r>
          </a:p>
        </p:txBody>
      </p:sp>
      <p:sp>
        <p:nvSpPr>
          <p:cNvPr id="21510" name="Прямоугольник 5"/>
          <p:cNvSpPr>
            <a:spLocks noChangeArrowheads="1"/>
          </p:cNvSpPr>
          <p:nvPr/>
        </p:nvSpPr>
        <p:spPr bwMode="auto">
          <a:xfrm>
            <a:off x="395288" y="4833938"/>
            <a:ext cx="81645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ru-RU" sz="1800" b="1">
                <a:solidFill>
                  <a:srgbClr val="000000"/>
                </a:solidFill>
                <a:latin typeface="Arial" charset="0"/>
              </a:rPr>
              <a:t>     </a:t>
            </a:r>
            <a:endParaRPr lang="ru-RU" altLang="ru-RU" sz="2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8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«Регистрация населения»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25983" y="1268760"/>
            <a:ext cx="8013328" cy="4752528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по месту жительства и месту пребывания;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– владельцев жилого фонда;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ответственном квартиросъемщике и совместно зарегистрированных членах семьи;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жилом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дополнительных сведений о гражданах: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недееспособности и инвалидности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социальных статусах и льготах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пенсии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емейном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положении, 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работе, учебе и образовании,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воинском учете,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судимости;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по месту жительства и месту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«Жилищный фонд»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968552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жилищном фонде муниципального образования;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технических паспортах жилых объектов;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технических характеристиках зданий;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физическом износе зданий;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ветхом и аварийном жилищном фонде;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гражданах и их семьях, проживающих в жилых помещениях;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собственниках жилых помещений и документах, подтверждающих право собственности.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4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131840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«Отчеты и статистика»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392488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отчетов и статистических форм по заданным входным параметрам;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справок, выписок, согласий на обработку персональных данных из личного дела человека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+mn-lt"/>
                <a:cs typeface="Arial" charset="0"/>
              </a:rPr>
              <a:t>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запросов через СМЭВ»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20603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sz="2000" dirty="0">
                <a:cs typeface="Times New Roman" panose="02020603050405020304" pitchFamily="18" charset="0"/>
              </a:rPr>
              <a:t>МВД </a:t>
            </a:r>
            <a:r>
              <a:rPr lang="ru-RU" sz="2000" dirty="0" smtClean="0">
                <a:cs typeface="Times New Roman" panose="02020603050405020304" pitchFamily="18" charset="0"/>
              </a:rPr>
              <a:t>РФ - </a:t>
            </a:r>
            <a:r>
              <a:rPr lang="ru-RU" sz="2000" dirty="0">
                <a:cs typeface="Times New Roman" panose="02020603050405020304" pitchFamily="18" charset="0"/>
              </a:rPr>
              <a:t>Проверка действительности Паспорта Гражданина РФ по серии и </a:t>
            </a:r>
            <a:r>
              <a:rPr lang="ru-RU" sz="2000" dirty="0" smtClean="0">
                <a:cs typeface="Times New Roman" panose="02020603050405020304" pitchFamily="18" charset="0"/>
              </a:rPr>
              <a:t>номеру</a:t>
            </a:r>
            <a:r>
              <a:rPr lang="en-US" sz="2000" dirty="0" smtClean="0">
                <a:cs typeface="Times New Roman" panose="02020603050405020304" pitchFamily="18" charset="0"/>
              </a:rPr>
              <a:t>, c</a:t>
            </a:r>
            <a:r>
              <a:rPr lang="ru-RU" sz="2000" dirty="0" smtClean="0">
                <a:cs typeface="Times New Roman" panose="02020603050405020304" pitchFamily="18" charset="0"/>
              </a:rPr>
              <a:t>ведения </a:t>
            </a:r>
            <a:r>
              <a:rPr lang="ru-RU" sz="2000" dirty="0">
                <a:cs typeface="Times New Roman" panose="02020603050405020304" pitchFamily="18" charset="0"/>
              </a:rPr>
              <a:t>о наличии (отсутствии) </a:t>
            </a:r>
            <a:r>
              <a:rPr lang="ru-RU" sz="2000" dirty="0" smtClean="0">
                <a:cs typeface="Times New Roman" panose="02020603050405020304" pitchFamily="18" charset="0"/>
              </a:rPr>
              <a:t>судимости</a:t>
            </a:r>
            <a:r>
              <a:rPr lang="en-US" sz="2000" dirty="0" smtClean="0">
                <a:cs typeface="Times New Roman" panose="02020603050405020304" pitchFamily="18" charset="0"/>
              </a:rPr>
              <a:t>, </a:t>
            </a:r>
            <a:r>
              <a:rPr lang="ru-RU" sz="2000" dirty="0">
                <a:cs typeface="Times New Roman" panose="02020603050405020304" pitchFamily="18" charset="0"/>
              </a:rPr>
              <a:t>сведения о нахождении в </a:t>
            </a:r>
            <a:r>
              <a:rPr lang="ru-RU" sz="2000" dirty="0" smtClean="0">
                <a:cs typeface="Times New Roman" panose="02020603050405020304" pitchFamily="18" charset="0"/>
              </a:rPr>
              <a:t>розыске</a:t>
            </a:r>
            <a:r>
              <a:rPr lang="en-US" sz="2000" dirty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cs typeface="Times New Roman" panose="02020603050405020304" pitchFamily="18" charset="0"/>
              </a:rPr>
              <a:t>Пенсионным фондом РФ о предоставлении сведений о пенсиях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пособиях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,</a:t>
            </a:r>
            <a:r>
              <a:rPr lang="en-US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cs typeface="Times New Roman" panose="02020603050405020304" pitchFamily="18" charset="0"/>
              </a:rPr>
              <a:t>редоставлении </a:t>
            </a:r>
            <a:r>
              <a:rPr lang="ru-RU" sz="2000" dirty="0">
                <a:cs typeface="Times New Roman" panose="02020603050405020304" pitchFamily="18" charset="0"/>
              </a:rPr>
              <a:t>страхового номера индивидуального лицевого счёта (СНИЛС</a:t>
            </a:r>
            <a:r>
              <a:rPr lang="ru-RU" sz="2000" dirty="0" smtClean="0">
                <a:cs typeface="Times New Roman" panose="02020603050405020304" pitchFamily="18" charset="0"/>
              </a:rPr>
              <a:t>)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ФНС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России - </a:t>
            </a:r>
            <a:r>
              <a:rPr lang="ru-RU" sz="2000" dirty="0">
                <a:cs typeface="Times New Roman" panose="02020603050405020304" pitchFamily="18" charset="0"/>
              </a:rPr>
              <a:t>предоставление из ЕГР ЗАГС по запросу сведений о рождении</a:t>
            </a:r>
            <a:r>
              <a:rPr lang="ru-RU" altLang="ru-RU" sz="2000" dirty="0"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смерти, заключении брака</a:t>
            </a:r>
            <a:r>
              <a:rPr lang="ru-RU" altLang="ru-RU" sz="2000" dirty="0">
                <a:cs typeface="Times New Roman" panose="02020603050405020304" pitchFamily="18" charset="0"/>
              </a:rPr>
              <a:t>, расторжении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брака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7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15746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справочников и классификаторов;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сведений об организациях – пользователях Системы и их территориальной привязке;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иерархий организаций – пользователей Системы;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списка пользователей, их ролей, прав и полномочий;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журналов по работе с сервисами СМЭВ.</a:t>
            </a:r>
          </a:p>
        </p:txBody>
      </p:sp>
    </p:spTree>
    <p:extLst>
      <p:ext uri="{BB962C8B-B14F-4D97-AF65-F5344CB8AC3E}">
        <p14:creationId xmlns:p14="http://schemas.microsoft.com/office/powerpoint/2010/main" val="96356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2987824" y="332656"/>
            <a:ext cx="5113065" cy="503783"/>
          </a:xfrm>
        </p:spPr>
        <p:txBody>
          <a:bodyPr/>
          <a:lstStyle/>
          <a:p>
            <a:r>
              <a:rPr lang="ru-RU" altLang="ru-RU" sz="2000" dirty="0" smtClean="0">
                <a:latin typeface="Arial" charset="0"/>
                <a:cs typeface="Arial" charset="0"/>
              </a:rPr>
              <a:t>	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экран системы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989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>
          <a:xfrm>
            <a:off x="3351431" y="332656"/>
            <a:ext cx="5329238" cy="576262"/>
          </a:xfrm>
        </p:spPr>
        <p:txBody>
          <a:bodyPr/>
          <a:lstStyle/>
          <a:p>
            <a:r>
              <a:rPr lang="ru-RU" altLang="ru-RU" sz="2000" dirty="0" smtClean="0">
                <a:latin typeface="Arial" charset="0"/>
                <a:cs typeface="Arial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Модули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611560" y="1412776"/>
            <a:ext cx="8075613" cy="4104456"/>
          </a:xfrm>
        </p:spPr>
        <p:txBody>
          <a:bodyPr/>
          <a:lstStyle/>
          <a:p>
            <a:pPr algn="just">
              <a:spcBef>
                <a:spcPts val="480"/>
              </a:spcBef>
              <a:defRPr/>
            </a:pPr>
            <a:r>
              <a:rPr 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Регистрация населения»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в котором осуществляется регистрация граждан и печать выходных форм;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«Регистрация семьи»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в котором осуществляется 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одновременная регистрация нескольких членов семьи и 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печать выходных форм;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Жилищный фонд»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в котором ведется информация о жилых 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домах и  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жилых 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помещениях</a:t>
            </a:r>
            <a:r>
              <a:rPr lang="en-US" sz="2000" dirty="0" smtClean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«Выходные формы»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где формируются справки, выписки, документы для регистрации и отчетные формы;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«Администратор»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где осуществляется ввод и редактирование пользователей системы, настройка программы, ввод и редактирование организаций и справочников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2987824" y="332656"/>
            <a:ext cx="4536504" cy="462203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населения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349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4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699792" y="332656"/>
            <a:ext cx="5544641" cy="57579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dirty="0">
                <a:latin typeface="+mn-lt"/>
                <a:cs typeface="Arial" charset="0"/>
              </a:rPr>
              <a:t>    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45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4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в АИС «Паспортный стол ЖЭО»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96975"/>
            <a:ext cx="8077200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0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адреса места регистрации</a:t>
            </a:r>
          </a:p>
        </p:txBody>
      </p:sp>
      <p:pic>
        <p:nvPicPr>
          <p:cNvPr id="6656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341438"/>
            <a:ext cx="68770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7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ЗАГС</a:t>
            </a:r>
          </a:p>
        </p:txBody>
      </p:sp>
      <p:pic>
        <p:nvPicPr>
          <p:cNvPr id="67587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0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2771800" y="332656"/>
            <a:ext cx="5832475" cy="503783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ФИО/ДУЛ/Адреса</a:t>
            </a:r>
          </a:p>
        </p:txBody>
      </p:sp>
      <p:pic>
        <p:nvPicPr>
          <p:cNvPr id="6861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 idx="4294967295"/>
          </p:nvPr>
        </p:nvSpPr>
        <p:spPr>
          <a:xfrm>
            <a:off x="2483768" y="333375"/>
            <a:ext cx="5832475" cy="719138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жилых домов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2513"/>
            <a:ext cx="8784976" cy="543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</a:t>
            </a:r>
          </a:p>
        </p:txBody>
      </p:sp>
      <p:pic>
        <p:nvPicPr>
          <p:cNvPr id="7782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885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7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987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052513"/>
            <a:ext cx="734218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1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3825223" y="332656"/>
            <a:ext cx="3659789" cy="504825"/>
          </a:xfrm>
        </p:spPr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 формы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104" y="1124744"/>
            <a:ext cx="72834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757" y="2276872"/>
            <a:ext cx="4481305" cy="419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«Администратор»</a:t>
            </a:r>
          </a:p>
        </p:txBody>
      </p:sp>
      <p:pic>
        <p:nvPicPr>
          <p:cNvPr id="880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052513"/>
            <a:ext cx="8691562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организаций</a:t>
            </a:r>
          </a:p>
        </p:txBody>
      </p:sp>
      <p:pic>
        <p:nvPicPr>
          <p:cNvPr id="8909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052513"/>
            <a:ext cx="79962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4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52736"/>
            <a:ext cx="7247412" cy="53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>
          <a:xfrm>
            <a:off x="3563888" y="332656"/>
            <a:ext cx="4968875" cy="647700"/>
          </a:xfrm>
        </p:spPr>
        <p:txBody>
          <a:bodyPr/>
          <a:lstStyle/>
          <a:p>
            <a:pPr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списка пользователей</a:t>
            </a:r>
          </a:p>
        </p:txBody>
      </p:sp>
      <p:pic>
        <p:nvPicPr>
          <p:cNvPr id="9011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256733" cy="57626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АИС «Паспортный стол ЖЭО»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65561" y="158976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ahoma" pitchFamily="34" charset="0"/>
                <a:cs typeface="Tahoma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истема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разработана в рамках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импортозамещения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6605" y="1569511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Автоматизация процессов накопления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обработки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хранения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гражданах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хозяйствах, обеспечения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учета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регистрации населения 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419859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абота с АИС через стандартный </a:t>
            </a:r>
          </a:p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веб-браузер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0988" y="4221089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спользование «открытого кода» при написании АИС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67012" y="3081678"/>
            <a:ext cx="2643187" cy="1214437"/>
          </a:xfrm>
          <a:prstGeom prst="ellipse">
            <a:avLst/>
          </a:prstGeom>
          <a:gradFill>
            <a:gsLst>
              <a:gs pos="0">
                <a:srgbClr val="DB4141"/>
              </a:gs>
              <a:gs pos="100000">
                <a:srgbClr val="A51717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АИС «Паспортный стол ЖЭО»</a:t>
            </a:r>
            <a:endParaRPr lang="ru-RU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8014968">
            <a:off x="3161895" y="2862228"/>
            <a:ext cx="414338" cy="41433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3426252">
            <a:off x="5447337" y="2884439"/>
            <a:ext cx="434975" cy="43497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7754489">
            <a:off x="3159462" y="4162052"/>
            <a:ext cx="417513" cy="41751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2818389">
            <a:off x="5628579" y="3988166"/>
            <a:ext cx="412750" cy="412750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>
          <a:xfrm>
            <a:off x="3347864" y="351612"/>
            <a:ext cx="4176712" cy="431800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Свидетельство о регистрации</a:t>
            </a:r>
          </a:p>
        </p:txBody>
      </p:sp>
      <p:sp>
        <p:nvSpPr>
          <p:cNvPr id="37891" name="Прямоугольник 12"/>
          <p:cNvSpPr>
            <a:spLocks noChangeArrowheads="1"/>
          </p:cNvSpPr>
          <p:nvPr/>
        </p:nvSpPr>
        <p:spPr bwMode="auto">
          <a:xfrm>
            <a:off x="4355976" y="1196752"/>
            <a:ext cx="43924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800" dirty="0">
                <a:latin typeface="Arial" charset="0"/>
              </a:rPr>
              <a:t>АИС </a:t>
            </a:r>
            <a:r>
              <a:rPr lang="ru-RU" altLang="ru-RU" sz="1800" dirty="0" smtClean="0">
                <a:latin typeface="Arial" charset="0"/>
              </a:rPr>
              <a:t>«Паспортный стол ЖЭО» </a:t>
            </a:r>
            <a:r>
              <a:rPr lang="ru-RU" altLang="ru-RU" sz="1800" dirty="0">
                <a:latin typeface="Arial" charset="0"/>
              </a:rPr>
              <a:t>зарегистрирована в Федеральной службе по интеллектуальной собственности </a:t>
            </a:r>
            <a:r>
              <a:rPr lang="ru-RU" altLang="ru-RU" sz="1800" dirty="0" smtClean="0">
                <a:latin typeface="Arial" charset="0"/>
              </a:rPr>
              <a:t>04.03.2025</a:t>
            </a:r>
            <a:r>
              <a:rPr lang="en-US" altLang="ru-RU" sz="1800" dirty="0" smtClean="0">
                <a:latin typeface="Arial" charset="0"/>
              </a:rPr>
              <a:t> </a:t>
            </a:r>
            <a:r>
              <a:rPr lang="ru-RU" altLang="ru-RU" sz="1800" dirty="0">
                <a:latin typeface="Arial" charset="0"/>
              </a:rPr>
              <a:t>г. под № </a:t>
            </a:r>
            <a:r>
              <a:rPr lang="ru-RU" altLang="ru-RU" sz="1800" dirty="0" smtClean="0">
                <a:latin typeface="Arial" charset="0"/>
              </a:rPr>
              <a:t>2025613020</a:t>
            </a:r>
            <a:endParaRPr lang="ru-RU" altLang="ru-RU" sz="1800" dirty="0"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55976" y="3068960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АИС </a:t>
            </a:r>
            <a:r>
              <a:rPr lang="ru-RU" altLang="ru-RU" sz="1800" dirty="0" smtClean="0">
                <a:latin typeface="Arial" charset="0"/>
              </a:rPr>
              <a:t>«Паспортный стол ЖЭО»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включена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Единый реестр российских программ для электронных вычислительных машин и баз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созданный в соответствии со статьей 12.1 Федерального закона «Об информации, информационных технологиях и о защите информации».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30 декабря 2020г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Регистрационный номер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2089.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2736"/>
            <a:ext cx="387964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3491880" y="332656"/>
            <a:ext cx="4464893" cy="3593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компании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1412776"/>
            <a:ext cx="8075613" cy="4826000"/>
          </a:xfrm>
        </p:spPr>
        <p:txBody>
          <a:bodyPr/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dirty="0" smtClean="0"/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 образован в октябре 1990 года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Основной  вид деятельности  - разработка и сопровождение программного обеспечения </a:t>
            </a:r>
          </a:p>
          <a:p>
            <a:pPr algn="just">
              <a:buFont typeface="Arial" panose="020B0604020202020204" pitchFamily="34" charset="0"/>
              <a:buNone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Программное обеспечение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эксплуатируется во всех субъектах РФ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 2017 года ИНСОФТ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импортозамещает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программные решения на основе продуктов реестра Российского ПО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57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7938"/>
            <a:ext cx="9139237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ROS">
      <a:dk1>
        <a:sysClr val="windowText" lastClr="000000"/>
      </a:dk1>
      <a:lt1>
        <a:sysClr val="window" lastClr="FFFFFF"/>
      </a:lt1>
      <a:dk2>
        <a:srgbClr val="00AAE7"/>
      </a:dk2>
      <a:lt2>
        <a:srgbClr val="EEECE1"/>
      </a:lt2>
      <a:accent1>
        <a:srgbClr val="063A7B"/>
      </a:accent1>
      <a:accent2>
        <a:srgbClr val="F04E23"/>
      </a:accent2>
      <a:accent3>
        <a:srgbClr val="FDBC5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33560</TotalTime>
  <Words>1014</Words>
  <Application>Microsoft Office PowerPoint</Application>
  <PresentationFormat>Экран (4:3)</PresentationFormat>
  <Paragraphs>134</Paragraphs>
  <Slides>30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Tahoma</vt:lpstr>
      <vt:lpstr>Times New Roman</vt:lpstr>
      <vt:lpstr>Специальное оформление</vt:lpstr>
      <vt:lpstr>Office Theme</vt:lpstr>
      <vt:lpstr>Презентация PowerPoint</vt:lpstr>
      <vt:lpstr>Назначение системы  «Паспортный стол» </vt:lpstr>
      <vt:lpstr>Компоненты импортозамещения </vt:lpstr>
      <vt:lpstr>Требования к программному и техническому обеспечению  </vt:lpstr>
      <vt:lpstr>Функции модуля «Регистрация населения»</vt:lpstr>
      <vt:lpstr>Функции модуля «Жилищный фонд»</vt:lpstr>
      <vt:lpstr>Функции модуля «Отчеты и статистика»</vt:lpstr>
      <vt:lpstr>     Функциональный комплекс задач  «Исполнение запросов через СМЭВ» </vt:lpstr>
      <vt:lpstr>Функции модуля «Администратор» </vt:lpstr>
      <vt:lpstr> Главный экран системы</vt:lpstr>
      <vt:lpstr> Модули</vt:lpstr>
      <vt:lpstr>    Регистрация населения</vt:lpstr>
      <vt:lpstr>     Регистрация семьи</vt:lpstr>
      <vt:lpstr>Ведение личных дел в АИС «Паспортный стол ЖЭО»</vt:lpstr>
      <vt:lpstr>Выбор адреса места регистрации</vt:lpstr>
      <vt:lpstr>Сведения ЗАГС</vt:lpstr>
      <vt:lpstr>Изменение ФИО/ДУЛ/Адреса</vt:lpstr>
      <vt:lpstr>Реестр жилых домов</vt:lpstr>
      <vt:lpstr>Функциональный комплекс задач «Исполнение запросов через СМЭВ» - Журнал</vt:lpstr>
      <vt:lpstr>Функциональный комплекс задач «Исполнение запросов через СМЭВ»</vt:lpstr>
      <vt:lpstr>Функциональный комплекс задач «Исполнение запросов через СМЭВ»</vt:lpstr>
      <vt:lpstr>Выходные формы</vt:lpstr>
      <vt:lpstr>Подсистема «Администратор»</vt:lpstr>
      <vt:lpstr>Список организаций</vt:lpstr>
      <vt:lpstr>Справочники</vt:lpstr>
      <vt:lpstr>Настройка списка пользователей</vt:lpstr>
      <vt:lpstr>Преимущества  АИС «Паспортный стол ЖЭО»</vt:lpstr>
      <vt:lpstr> Свидетельство о регистрации</vt:lpstr>
      <vt:lpstr>О компании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АИС ПС</dc:title>
  <dc:creator>ev</dc:creator>
  <cp:lastModifiedBy>User</cp:lastModifiedBy>
  <cp:revision>274</cp:revision>
  <cp:lastPrinted>2014-06-27T05:48:01Z</cp:lastPrinted>
  <dcterms:created xsi:type="dcterms:W3CDTF">2005-03-25T08:36:16Z</dcterms:created>
  <dcterms:modified xsi:type="dcterms:W3CDTF">2025-03-19T09:15:43Z</dcterms:modified>
</cp:coreProperties>
</file>